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66" r:id="rId5"/>
    <p:sldId id="279" r:id="rId6"/>
    <p:sldId id="267" r:id="rId7"/>
    <p:sldId id="269" r:id="rId8"/>
    <p:sldId id="270" r:id="rId9"/>
    <p:sldId id="271" r:id="rId10"/>
    <p:sldId id="272" r:id="rId11"/>
    <p:sldId id="273" r:id="rId12"/>
    <p:sldId id="274" r:id="rId13"/>
    <p:sldId id="275" r:id="rId14"/>
    <p:sldId id="276" r:id="rId15"/>
    <p:sldId id="277" r:id="rId16"/>
    <p:sldId id="278" r:id="rId17"/>
    <p:sldId id="28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00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4AF661-AEAB-46A6-A05F-C2EA359C70AC}" v="117" dt="2023-03-17T11:50:02.2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esh aminigadda" userId="1ae4e733e1fc72ff" providerId="LiveId" clId="{5C4AF661-AEAB-46A6-A05F-C2EA359C70AC}"/>
    <pc:docChg chg="undo custSel addSld delSld modSld">
      <pc:chgData name="akhilesh aminigadda" userId="1ae4e733e1fc72ff" providerId="LiveId" clId="{5C4AF661-AEAB-46A6-A05F-C2EA359C70AC}" dt="2023-03-17T11:50:54.864" v="5279" actId="20577"/>
      <pc:docMkLst>
        <pc:docMk/>
      </pc:docMkLst>
      <pc:sldChg chg="modSp mod">
        <pc:chgData name="akhilesh aminigadda" userId="1ae4e733e1fc72ff" providerId="LiveId" clId="{5C4AF661-AEAB-46A6-A05F-C2EA359C70AC}" dt="2023-03-03T09:52:28.677" v="4671" actId="1076"/>
        <pc:sldMkLst>
          <pc:docMk/>
          <pc:sldMk cId="895915843" sldId="266"/>
        </pc:sldMkLst>
        <pc:spChg chg="mod">
          <ac:chgData name="akhilesh aminigadda" userId="1ae4e733e1fc72ff" providerId="LiveId" clId="{5C4AF661-AEAB-46A6-A05F-C2EA359C70AC}" dt="2023-03-03T09:52:28.677" v="4671" actId="1076"/>
          <ac:spMkLst>
            <pc:docMk/>
            <pc:sldMk cId="895915843" sldId="266"/>
            <ac:spMk id="3" creationId="{255E1F2F-E259-4EA8-9FFD-3A10AF541859}"/>
          </ac:spMkLst>
        </pc:spChg>
      </pc:sldChg>
      <pc:sldChg chg="addSp modSp mod">
        <pc:chgData name="akhilesh aminigadda" userId="1ae4e733e1fc72ff" providerId="LiveId" clId="{5C4AF661-AEAB-46A6-A05F-C2EA359C70AC}" dt="2023-03-03T12:34:43.063" v="5068"/>
        <pc:sldMkLst>
          <pc:docMk/>
          <pc:sldMk cId="1840168723" sldId="267"/>
        </pc:sldMkLst>
        <pc:spChg chg="mod">
          <ac:chgData name="akhilesh aminigadda" userId="1ae4e733e1fc72ff" providerId="LiveId" clId="{5C4AF661-AEAB-46A6-A05F-C2EA359C70AC}" dt="2023-03-02T06:20:25.684" v="142" actId="2711"/>
          <ac:spMkLst>
            <pc:docMk/>
            <pc:sldMk cId="1840168723" sldId="267"/>
            <ac:spMk id="2" creationId="{5EC0C32E-F0AC-67AF-CF43-92393EC75476}"/>
          </ac:spMkLst>
        </pc:spChg>
        <pc:spChg chg="add mod">
          <ac:chgData name="akhilesh aminigadda" userId="1ae4e733e1fc72ff" providerId="LiveId" clId="{5C4AF661-AEAB-46A6-A05F-C2EA359C70AC}" dt="2023-03-03T12:34:43.063" v="5068"/>
          <ac:spMkLst>
            <pc:docMk/>
            <pc:sldMk cId="1840168723" sldId="267"/>
            <ac:spMk id="3" creationId="{8A8DD2B9-BCC3-E121-2302-73B09496D063}"/>
          </ac:spMkLst>
        </pc:spChg>
        <pc:picChg chg="add mod">
          <ac:chgData name="akhilesh aminigadda" userId="1ae4e733e1fc72ff" providerId="LiveId" clId="{5C4AF661-AEAB-46A6-A05F-C2EA359C70AC}" dt="2023-03-02T06:26:42.839" v="580" actId="1076"/>
          <ac:picMkLst>
            <pc:docMk/>
            <pc:sldMk cId="1840168723" sldId="267"/>
            <ac:picMk id="5" creationId="{7A369789-216E-E91D-207A-F2AC4E75A553}"/>
          </ac:picMkLst>
        </pc:picChg>
        <pc:picChg chg="add mod modCrop">
          <ac:chgData name="akhilesh aminigadda" userId="1ae4e733e1fc72ff" providerId="LiveId" clId="{5C4AF661-AEAB-46A6-A05F-C2EA359C70AC}" dt="2023-03-02T06:46:56.703" v="1210" actId="1076"/>
          <ac:picMkLst>
            <pc:docMk/>
            <pc:sldMk cId="1840168723" sldId="267"/>
            <ac:picMk id="7" creationId="{0B3A4519-315E-6FC6-DE06-840340C02D04}"/>
          </ac:picMkLst>
        </pc:picChg>
      </pc:sldChg>
      <pc:sldChg chg="modSp del mod">
        <pc:chgData name="akhilesh aminigadda" userId="1ae4e733e1fc72ff" providerId="LiveId" clId="{5C4AF661-AEAB-46A6-A05F-C2EA359C70AC}" dt="2023-03-03T12:26:09.348" v="5064" actId="2696"/>
        <pc:sldMkLst>
          <pc:docMk/>
          <pc:sldMk cId="2477979253" sldId="268"/>
        </pc:sldMkLst>
        <pc:spChg chg="mod">
          <ac:chgData name="akhilesh aminigadda" userId="1ae4e733e1fc72ff" providerId="LiveId" clId="{5C4AF661-AEAB-46A6-A05F-C2EA359C70AC}" dt="2023-03-03T12:15:41.945" v="5038" actId="404"/>
          <ac:spMkLst>
            <pc:docMk/>
            <pc:sldMk cId="2477979253" sldId="268"/>
            <ac:spMk id="2" creationId="{DA6325AC-81AF-824A-82A5-B837FF82E33D}"/>
          </ac:spMkLst>
        </pc:spChg>
      </pc:sldChg>
      <pc:sldChg chg="addSp modSp new mod">
        <pc:chgData name="akhilesh aminigadda" userId="1ae4e733e1fc72ff" providerId="LiveId" clId="{5C4AF661-AEAB-46A6-A05F-C2EA359C70AC}" dt="2023-03-02T06:43:29.007" v="1184" actId="1076"/>
        <pc:sldMkLst>
          <pc:docMk/>
          <pc:sldMk cId="3087210814" sldId="269"/>
        </pc:sldMkLst>
        <pc:spChg chg="add mod">
          <ac:chgData name="akhilesh aminigadda" userId="1ae4e733e1fc72ff" providerId="LiveId" clId="{5C4AF661-AEAB-46A6-A05F-C2EA359C70AC}" dt="2023-03-02T06:35:03.911" v="596" actId="207"/>
          <ac:spMkLst>
            <pc:docMk/>
            <pc:sldMk cId="3087210814" sldId="269"/>
            <ac:spMk id="2" creationId="{750BBDED-0CCA-6B15-AC9C-7F2006689484}"/>
          </ac:spMkLst>
        </pc:spChg>
        <pc:spChg chg="add mod">
          <ac:chgData name="akhilesh aminigadda" userId="1ae4e733e1fc72ff" providerId="LiveId" clId="{5C4AF661-AEAB-46A6-A05F-C2EA359C70AC}" dt="2023-03-02T06:40:49.657" v="1154" actId="20577"/>
          <ac:spMkLst>
            <pc:docMk/>
            <pc:sldMk cId="3087210814" sldId="269"/>
            <ac:spMk id="3" creationId="{93FC3135-1342-F1BD-E7D4-2E6497D4AB15}"/>
          </ac:spMkLst>
        </pc:spChg>
        <pc:picChg chg="add mod modCrop">
          <ac:chgData name="akhilesh aminigadda" userId="1ae4e733e1fc72ff" providerId="LiveId" clId="{5C4AF661-AEAB-46A6-A05F-C2EA359C70AC}" dt="2023-03-02T06:43:25.976" v="1183" actId="1076"/>
          <ac:picMkLst>
            <pc:docMk/>
            <pc:sldMk cId="3087210814" sldId="269"/>
            <ac:picMk id="5" creationId="{65FD1EED-2540-198D-4F1A-FB29BA60B1A1}"/>
          </ac:picMkLst>
        </pc:picChg>
        <pc:picChg chg="add mod modCrop">
          <ac:chgData name="akhilesh aminigadda" userId="1ae4e733e1fc72ff" providerId="LiveId" clId="{5C4AF661-AEAB-46A6-A05F-C2EA359C70AC}" dt="2023-03-02T06:43:29.007" v="1184" actId="1076"/>
          <ac:picMkLst>
            <pc:docMk/>
            <pc:sldMk cId="3087210814" sldId="269"/>
            <ac:picMk id="7" creationId="{732ACB6E-91E0-DB36-7F9A-D2C0F2F160FD}"/>
          </ac:picMkLst>
        </pc:picChg>
        <pc:picChg chg="add mod modCrop">
          <ac:chgData name="akhilesh aminigadda" userId="1ae4e733e1fc72ff" providerId="LiveId" clId="{5C4AF661-AEAB-46A6-A05F-C2EA359C70AC}" dt="2023-03-02T06:43:21.991" v="1182" actId="1076"/>
          <ac:picMkLst>
            <pc:docMk/>
            <pc:sldMk cId="3087210814" sldId="269"/>
            <ac:picMk id="9" creationId="{C8116F5C-B090-3771-E6BA-171729323705}"/>
          </ac:picMkLst>
        </pc:picChg>
      </pc:sldChg>
      <pc:sldChg chg="addSp delSp modSp new mod">
        <pc:chgData name="akhilesh aminigadda" userId="1ae4e733e1fc72ff" providerId="LiveId" clId="{5C4AF661-AEAB-46A6-A05F-C2EA359C70AC}" dt="2023-03-03T12:44:12.621" v="5070"/>
        <pc:sldMkLst>
          <pc:docMk/>
          <pc:sldMk cId="3598038992" sldId="270"/>
        </pc:sldMkLst>
        <pc:spChg chg="add del mod">
          <ac:chgData name="akhilesh aminigadda" userId="1ae4e733e1fc72ff" providerId="LiveId" clId="{5C4AF661-AEAB-46A6-A05F-C2EA359C70AC}" dt="2023-03-02T06:46:04.602" v="1201"/>
          <ac:spMkLst>
            <pc:docMk/>
            <pc:sldMk cId="3598038992" sldId="270"/>
            <ac:spMk id="2" creationId="{E32FE2C4-8DF8-349B-E419-D42449A9E49F}"/>
          </ac:spMkLst>
        </pc:spChg>
        <pc:spChg chg="add mod">
          <ac:chgData name="akhilesh aminigadda" userId="1ae4e733e1fc72ff" providerId="LiveId" clId="{5C4AF661-AEAB-46A6-A05F-C2EA359C70AC}" dt="2023-03-02T08:19:29.726" v="1467" actId="1076"/>
          <ac:spMkLst>
            <pc:docMk/>
            <pc:sldMk cId="3598038992" sldId="270"/>
            <ac:spMk id="3" creationId="{46F40296-B0CD-30F6-45C8-FF7A553D1C29}"/>
          </ac:spMkLst>
        </pc:spChg>
        <pc:spChg chg="add mod">
          <ac:chgData name="akhilesh aminigadda" userId="1ae4e733e1fc72ff" providerId="LiveId" clId="{5C4AF661-AEAB-46A6-A05F-C2EA359C70AC}" dt="2023-03-03T12:44:12.621" v="5070"/>
          <ac:spMkLst>
            <pc:docMk/>
            <pc:sldMk cId="3598038992" sldId="270"/>
            <ac:spMk id="4" creationId="{8FEC9120-2068-5A89-9555-73F1E0CF76D3}"/>
          </ac:spMkLst>
        </pc:spChg>
      </pc:sldChg>
      <pc:sldChg chg="addSp modSp new mod">
        <pc:chgData name="akhilesh aminigadda" userId="1ae4e733e1fc72ff" providerId="LiveId" clId="{5C4AF661-AEAB-46A6-A05F-C2EA359C70AC}" dt="2023-03-17T11:43:55.476" v="5258" actId="20577"/>
        <pc:sldMkLst>
          <pc:docMk/>
          <pc:sldMk cId="1544617690" sldId="271"/>
        </pc:sldMkLst>
        <pc:spChg chg="add mod">
          <ac:chgData name="akhilesh aminigadda" userId="1ae4e733e1fc72ff" providerId="LiveId" clId="{5C4AF661-AEAB-46A6-A05F-C2EA359C70AC}" dt="2023-03-02T08:22:20.552" v="1498" actId="1076"/>
          <ac:spMkLst>
            <pc:docMk/>
            <pc:sldMk cId="1544617690" sldId="271"/>
            <ac:spMk id="2" creationId="{FB0A1105-AC7F-1C09-F119-CA18DBA855FF}"/>
          </ac:spMkLst>
        </pc:spChg>
        <pc:spChg chg="add mod">
          <ac:chgData name="akhilesh aminigadda" userId="1ae4e733e1fc72ff" providerId="LiveId" clId="{5C4AF661-AEAB-46A6-A05F-C2EA359C70AC}" dt="2023-03-17T11:43:55.476" v="5258" actId="20577"/>
          <ac:spMkLst>
            <pc:docMk/>
            <pc:sldMk cId="1544617690" sldId="271"/>
            <ac:spMk id="3" creationId="{E97EEDB0-04C9-07FF-6FEC-28EA67225678}"/>
          </ac:spMkLst>
        </pc:spChg>
        <pc:picChg chg="add mod modCrop">
          <ac:chgData name="akhilesh aminigadda" userId="1ae4e733e1fc72ff" providerId="LiveId" clId="{5C4AF661-AEAB-46A6-A05F-C2EA359C70AC}" dt="2023-03-03T14:03:40.887" v="5075" actId="14100"/>
          <ac:picMkLst>
            <pc:docMk/>
            <pc:sldMk cId="1544617690" sldId="271"/>
            <ac:picMk id="5" creationId="{B9645C91-EBF6-F014-9F5E-6BA414322526}"/>
          </ac:picMkLst>
        </pc:picChg>
      </pc:sldChg>
      <pc:sldChg chg="addSp delSp modSp new mod">
        <pc:chgData name="akhilesh aminigadda" userId="1ae4e733e1fc72ff" providerId="LiveId" clId="{5C4AF661-AEAB-46A6-A05F-C2EA359C70AC}" dt="2023-03-02T10:24:17.656" v="2448" actId="1076"/>
        <pc:sldMkLst>
          <pc:docMk/>
          <pc:sldMk cId="1989224739" sldId="272"/>
        </pc:sldMkLst>
        <pc:spChg chg="add mod">
          <ac:chgData name="akhilesh aminigadda" userId="1ae4e733e1fc72ff" providerId="LiveId" clId="{5C4AF661-AEAB-46A6-A05F-C2EA359C70AC}" dt="2023-03-02T09:48:46.501" v="2010" actId="1076"/>
          <ac:spMkLst>
            <pc:docMk/>
            <pc:sldMk cId="1989224739" sldId="272"/>
            <ac:spMk id="2" creationId="{CDDFD8C3-E38A-E8EC-C5EA-D7448A718339}"/>
          </ac:spMkLst>
        </pc:spChg>
        <pc:spChg chg="add del mod">
          <ac:chgData name="akhilesh aminigadda" userId="1ae4e733e1fc72ff" providerId="LiveId" clId="{5C4AF661-AEAB-46A6-A05F-C2EA359C70AC}" dt="2023-03-02T10:24:00.377" v="2445" actId="20577"/>
          <ac:spMkLst>
            <pc:docMk/>
            <pc:sldMk cId="1989224739" sldId="272"/>
            <ac:spMk id="3" creationId="{E99513F9-E724-0CAF-A51D-9D5920F2845E}"/>
          </ac:spMkLst>
        </pc:spChg>
        <pc:picChg chg="add mod modCrop">
          <ac:chgData name="akhilesh aminigadda" userId="1ae4e733e1fc72ff" providerId="LiveId" clId="{5C4AF661-AEAB-46A6-A05F-C2EA359C70AC}" dt="2023-03-02T10:24:17.656" v="2448" actId="1076"/>
          <ac:picMkLst>
            <pc:docMk/>
            <pc:sldMk cId="1989224739" sldId="272"/>
            <ac:picMk id="5" creationId="{B4AE1AC9-D949-1869-222C-B4EAC9609B7C}"/>
          </ac:picMkLst>
        </pc:picChg>
      </pc:sldChg>
      <pc:sldChg chg="addSp delSp modSp new mod">
        <pc:chgData name="akhilesh aminigadda" userId="1ae4e733e1fc72ff" providerId="LiveId" clId="{5C4AF661-AEAB-46A6-A05F-C2EA359C70AC}" dt="2023-03-17T11:50:54.864" v="5279" actId="20577"/>
        <pc:sldMkLst>
          <pc:docMk/>
          <pc:sldMk cId="1562475372" sldId="273"/>
        </pc:sldMkLst>
        <pc:spChg chg="add mod">
          <ac:chgData name="akhilesh aminigadda" userId="1ae4e733e1fc72ff" providerId="LiveId" clId="{5C4AF661-AEAB-46A6-A05F-C2EA359C70AC}" dt="2023-03-03T12:49:05.990" v="5072" actId="1076"/>
          <ac:spMkLst>
            <pc:docMk/>
            <pc:sldMk cId="1562475372" sldId="273"/>
            <ac:spMk id="2" creationId="{2FF68F59-A7A7-B25C-BE0A-F7DAF3C3CBB8}"/>
          </ac:spMkLst>
        </pc:spChg>
        <pc:spChg chg="add mod">
          <ac:chgData name="akhilesh aminigadda" userId="1ae4e733e1fc72ff" providerId="LiveId" clId="{5C4AF661-AEAB-46A6-A05F-C2EA359C70AC}" dt="2023-03-17T11:50:54.864" v="5279" actId="20577"/>
          <ac:spMkLst>
            <pc:docMk/>
            <pc:sldMk cId="1562475372" sldId="273"/>
            <ac:spMk id="3" creationId="{CF2D1386-029B-2E19-AC0A-FF1F07DE84A8}"/>
          </ac:spMkLst>
        </pc:spChg>
        <pc:picChg chg="add del mod modCrop">
          <ac:chgData name="akhilesh aminigadda" userId="1ae4e733e1fc72ff" providerId="LiveId" clId="{5C4AF661-AEAB-46A6-A05F-C2EA359C70AC}" dt="2023-03-17T11:50:27.627" v="5266" actId="21"/>
          <ac:picMkLst>
            <pc:docMk/>
            <pc:sldMk cId="1562475372" sldId="273"/>
            <ac:picMk id="5" creationId="{BAD49995-B190-4570-141B-0520BB5E6DEE}"/>
          </ac:picMkLst>
        </pc:picChg>
        <pc:picChg chg="add mod modCrop">
          <ac:chgData name="akhilesh aminigadda" userId="1ae4e733e1fc72ff" providerId="LiveId" clId="{5C4AF661-AEAB-46A6-A05F-C2EA359C70AC}" dt="2023-03-17T11:50:33.412" v="5269" actId="1076"/>
          <ac:picMkLst>
            <pc:docMk/>
            <pc:sldMk cId="1562475372" sldId="273"/>
            <ac:picMk id="6" creationId="{E6E6E00F-1355-F595-4833-263FF9E1C7C2}"/>
          </ac:picMkLst>
        </pc:picChg>
      </pc:sldChg>
      <pc:sldChg chg="addSp modSp new mod">
        <pc:chgData name="akhilesh aminigadda" userId="1ae4e733e1fc72ff" providerId="LiveId" clId="{5C4AF661-AEAB-46A6-A05F-C2EA359C70AC}" dt="2023-03-03T07:50:33.867" v="3502" actId="14100"/>
        <pc:sldMkLst>
          <pc:docMk/>
          <pc:sldMk cId="1608649923" sldId="274"/>
        </pc:sldMkLst>
        <pc:spChg chg="add mod">
          <ac:chgData name="akhilesh aminigadda" userId="1ae4e733e1fc72ff" providerId="LiveId" clId="{5C4AF661-AEAB-46A6-A05F-C2EA359C70AC}" dt="2023-03-03T07:40:02.114" v="2882" actId="1076"/>
          <ac:spMkLst>
            <pc:docMk/>
            <pc:sldMk cId="1608649923" sldId="274"/>
            <ac:spMk id="2" creationId="{F48AA345-E09E-34A8-538E-C97C6EC25B5C}"/>
          </ac:spMkLst>
        </pc:spChg>
        <pc:spChg chg="add mod">
          <ac:chgData name="akhilesh aminigadda" userId="1ae4e733e1fc72ff" providerId="LiveId" clId="{5C4AF661-AEAB-46A6-A05F-C2EA359C70AC}" dt="2023-03-03T07:50:29.051" v="3501" actId="207"/>
          <ac:spMkLst>
            <pc:docMk/>
            <pc:sldMk cId="1608649923" sldId="274"/>
            <ac:spMk id="3" creationId="{56054795-0077-AE65-0DD9-3E135B6F8977}"/>
          </ac:spMkLst>
        </pc:spChg>
        <pc:picChg chg="add mod modCrop">
          <ac:chgData name="akhilesh aminigadda" userId="1ae4e733e1fc72ff" providerId="LiveId" clId="{5C4AF661-AEAB-46A6-A05F-C2EA359C70AC}" dt="2023-03-03T07:50:33.867" v="3502" actId="14100"/>
          <ac:picMkLst>
            <pc:docMk/>
            <pc:sldMk cId="1608649923" sldId="274"/>
            <ac:picMk id="5" creationId="{C82857F4-8E9E-1F85-FE33-FBFC1BC8B03F}"/>
          </ac:picMkLst>
        </pc:picChg>
      </pc:sldChg>
      <pc:sldChg chg="addSp modSp new mod">
        <pc:chgData name="akhilesh aminigadda" userId="1ae4e733e1fc72ff" providerId="LiveId" clId="{5C4AF661-AEAB-46A6-A05F-C2EA359C70AC}" dt="2023-03-03T10:04:13.683" v="4684" actId="14100"/>
        <pc:sldMkLst>
          <pc:docMk/>
          <pc:sldMk cId="1508213773" sldId="275"/>
        </pc:sldMkLst>
        <pc:spChg chg="add mod">
          <ac:chgData name="akhilesh aminigadda" userId="1ae4e733e1fc72ff" providerId="LiveId" clId="{5C4AF661-AEAB-46A6-A05F-C2EA359C70AC}" dt="2023-03-03T08:18:42.610" v="3627" actId="20577"/>
          <ac:spMkLst>
            <pc:docMk/>
            <pc:sldMk cId="1508213773" sldId="275"/>
            <ac:spMk id="2" creationId="{AB441D62-B280-A539-05AA-D98832B7CE61}"/>
          </ac:spMkLst>
        </pc:spChg>
        <pc:spChg chg="add mod">
          <ac:chgData name="akhilesh aminigadda" userId="1ae4e733e1fc72ff" providerId="LiveId" clId="{5C4AF661-AEAB-46A6-A05F-C2EA359C70AC}" dt="2023-03-03T08:25:00.368" v="3859" actId="14100"/>
          <ac:spMkLst>
            <pc:docMk/>
            <pc:sldMk cId="1508213773" sldId="275"/>
            <ac:spMk id="3" creationId="{1446B284-7C58-051C-32B5-47C088ABFC38}"/>
          </ac:spMkLst>
        </pc:spChg>
        <pc:picChg chg="add mod modCrop">
          <ac:chgData name="akhilesh aminigadda" userId="1ae4e733e1fc72ff" providerId="LiveId" clId="{5C4AF661-AEAB-46A6-A05F-C2EA359C70AC}" dt="2023-03-03T08:24:50.436" v="3858" actId="1076"/>
          <ac:picMkLst>
            <pc:docMk/>
            <pc:sldMk cId="1508213773" sldId="275"/>
            <ac:picMk id="5" creationId="{33644690-0E8B-9E89-CF4B-42D43BB59742}"/>
          </ac:picMkLst>
        </pc:picChg>
        <pc:picChg chg="add mod modCrop">
          <ac:chgData name="akhilesh aminigadda" userId="1ae4e733e1fc72ff" providerId="LiveId" clId="{5C4AF661-AEAB-46A6-A05F-C2EA359C70AC}" dt="2023-03-03T10:04:13.683" v="4684" actId="14100"/>
          <ac:picMkLst>
            <pc:docMk/>
            <pc:sldMk cId="1508213773" sldId="275"/>
            <ac:picMk id="7" creationId="{C184D46C-B92B-1677-1C9F-85FD90F4E432}"/>
          </ac:picMkLst>
        </pc:picChg>
      </pc:sldChg>
      <pc:sldChg chg="addSp modSp new mod">
        <pc:chgData name="akhilesh aminigadda" userId="1ae4e733e1fc72ff" providerId="LiveId" clId="{5C4AF661-AEAB-46A6-A05F-C2EA359C70AC}" dt="2023-03-03T08:51:31.052" v="4074" actId="1076"/>
        <pc:sldMkLst>
          <pc:docMk/>
          <pc:sldMk cId="1161022073" sldId="276"/>
        </pc:sldMkLst>
        <pc:spChg chg="add mod">
          <ac:chgData name="akhilesh aminigadda" userId="1ae4e733e1fc72ff" providerId="LiveId" clId="{5C4AF661-AEAB-46A6-A05F-C2EA359C70AC}" dt="2023-03-03T08:51:31.052" v="4074" actId="1076"/>
          <ac:spMkLst>
            <pc:docMk/>
            <pc:sldMk cId="1161022073" sldId="276"/>
            <ac:spMk id="2" creationId="{6500F806-ECAB-5AA3-3BFC-70D0973162C7}"/>
          </ac:spMkLst>
        </pc:spChg>
        <pc:spChg chg="add mod">
          <ac:chgData name="akhilesh aminigadda" userId="1ae4e733e1fc72ff" providerId="LiveId" clId="{5C4AF661-AEAB-46A6-A05F-C2EA359C70AC}" dt="2023-03-03T08:51:26.729" v="4073" actId="1076"/>
          <ac:spMkLst>
            <pc:docMk/>
            <pc:sldMk cId="1161022073" sldId="276"/>
            <ac:spMk id="3" creationId="{90893556-4788-42F3-47C0-BA361D7982FC}"/>
          </ac:spMkLst>
        </pc:spChg>
      </pc:sldChg>
      <pc:sldChg chg="addSp modSp new mod">
        <pc:chgData name="akhilesh aminigadda" userId="1ae4e733e1fc72ff" providerId="LiveId" clId="{5C4AF661-AEAB-46A6-A05F-C2EA359C70AC}" dt="2023-03-03T09:51:44.057" v="4663" actId="20577"/>
        <pc:sldMkLst>
          <pc:docMk/>
          <pc:sldMk cId="787762792" sldId="277"/>
        </pc:sldMkLst>
        <pc:spChg chg="add mod">
          <ac:chgData name="akhilesh aminigadda" userId="1ae4e733e1fc72ff" providerId="LiveId" clId="{5C4AF661-AEAB-46A6-A05F-C2EA359C70AC}" dt="2023-03-03T08:53:42.834" v="4089" actId="207"/>
          <ac:spMkLst>
            <pc:docMk/>
            <pc:sldMk cId="787762792" sldId="277"/>
            <ac:spMk id="2" creationId="{47384608-6658-03FD-7493-90716C6ABB60}"/>
          </ac:spMkLst>
        </pc:spChg>
        <pc:spChg chg="add mod">
          <ac:chgData name="akhilesh aminigadda" userId="1ae4e733e1fc72ff" providerId="LiveId" clId="{5C4AF661-AEAB-46A6-A05F-C2EA359C70AC}" dt="2023-03-03T09:51:44.057" v="4663" actId="20577"/>
          <ac:spMkLst>
            <pc:docMk/>
            <pc:sldMk cId="787762792" sldId="277"/>
            <ac:spMk id="5" creationId="{D9543629-A5E5-6B48-373C-A141BB3803C1}"/>
          </ac:spMkLst>
        </pc:spChg>
        <pc:spChg chg="add mod">
          <ac:chgData name="akhilesh aminigadda" userId="1ae4e733e1fc72ff" providerId="LiveId" clId="{5C4AF661-AEAB-46A6-A05F-C2EA359C70AC}" dt="2023-03-03T09:51:35.159" v="4662" actId="403"/>
          <ac:spMkLst>
            <pc:docMk/>
            <pc:sldMk cId="787762792" sldId="277"/>
            <ac:spMk id="6" creationId="{8DD42A6F-D957-4B34-28AF-627B95E19E18}"/>
          </ac:spMkLst>
        </pc:spChg>
        <pc:picChg chg="add mod modCrop">
          <ac:chgData name="akhilesh aminigadda" userId="1ae4e733e1fc72ff" providerId="LiveId" clId="{5C4AF661-AEAB-46A6-A05F-C2EA359C70AC}" dt="2023-03-03T09:50:40.195" v="4648" actId="1076"/>
          <ac:picMkLst>
            <pc:docMk/>
            <pc:sldMk cId="787762792" sldId="277"/>
            <ac:picMk id="4" creationId="{0645ED08-098C-8936-18E6-4F9300961AB7}"/>
          </ac:picMkLst>
        </pc:picChg>
      </pc:sldChg>
      <pc:sldChg chg="addSp modSp new mod">
        <pc:chgData name="akhilesh aminigadda" userId="1ae4e733e1fc72ff" providerId="LiveId" clId="{5C4AF661-AEAB-46A6-A05F-C2EA359C70AC}" dt="2023-03-03T11:49:23.596" v="5000" actId="1076"/>
        <pc:sldMkLst>
          <pc:docMk/>
          <pc:sldMk cId="3663513622" sldId="278"/>
        </pc:sldMkLst>
        <pc:spChg chg="add mod">
          <ac:chgData name="akhilesh aminigadda" userId="1ae4e733e1fc72ff" providerId="LiveId" clId="{5C4AF661-AEAB-46A6-A05F-C2EA359C70AC}" dt="2023-03-03T10:06:28.344" v="4704" actId="1076"/>
          <ac:spMkLst>
            <pc:docMk/>
            <pc:sldMk cId="3663513622" sldId="278"/>
            <ac:spMk id="2" creationId="{D780E690-7412-085F-C120-B1DA47B4568D}"/>
          </ac:spMkLst>
        </pc:spChg>
        <pc:spChg chg="add mod">
          <ac:chgData name="akhilesh aminigadda" userId="1ae4e733e1fc72ff" providerId="LiveId" clId="{5C4AF661-AEAB-46A6-A05F-C2EA359C70AC}" dt="2023-03-03T10:55:24.600" v="4980" actId="20577"/>
          <ac:spMkLst>
            <pc:docMk/>
            <pc:sldMk cId="3663513622" sldId="278"/>
            <ac:spMk id="3" creationId="{7D438B4C-F34E-322A-4D1A-81BB756D9EA7}"/>
          </ac:spMkLst>
        </pc:spChg>
        <pc:picChg chg="add mod modCrop">
          <ac:chgData name="akhilesh aminigadda" userId="1ae4e733e1fc72ff" providerId="LiveId" clId="{5C4AF661-AEAB-46A6-A05F-C2EA359C70AC}" dt="2023-03-03T11:49:23.596" v="5000" actId="1076"/>
          <ac:picMkLst>
            <pc:docMk/>
            <pc:sldMk cId="3663513622" sldId="278"/>
            <ac:picMk id="5" creationId="{CAF2DB34-E970-433C-9182-6CCB34359B15}"/>
          </ac:picMkLst>
        </pc:picChg>
        <pc:picChg chg="add mod modCrop">
          <ac:chgData name="akhilesh aminigadda" userId="1ae4e733e1fc72ff" providerId="LiveId" clId="{5C4AF661-AEAB-46A6-A05F-C2EA359C70AC}" dt="2023-03-03T11:49:17.797" v="4998" actId="1076"/>
          <ac:picMkLst>
            <pc:docMk/>
            <pc:sldMk cId="3663513622" sldId="278"/>
            <ac:picMk id="7" creationId="{3D834BF0-9E8D-7ABA-E189-8B7F94F1A675}"/>
          </ac:picMkLst>
        </pc:picChg>
      </pc:sldChg>
      <pc:sldChg chg="addSp delSp modSp new mod">
        <pc:chgData name="akhilesh aminigadda" userId="1ae4e733e1fc72ff" providerId="LiveId" clId="{5C4AF661-AEAB-46A6-A05F-C2EA359C70AC}" dt="2023-03-03T12:26:03.322" v="5063" actId="1076"/>
        <pc:sldMkLst>
          <pc:docMk/>
          <pc:sldMk cId="1417811709" sldId="279"/>
        </pc:sldMkLst>
        <pc:picChg chg="add del mod">
          <ac:chgData name="akhilesh aminigadda" userId="1ae4e733e1fc72ff" providerId="LiveId" clId="{5C4AF661-AEAB-46A6-A05F-C2EA359C70AC}" dt="2023-03-03T12:19:07.134" v="5045" actId="478"/>
          <ac:picMkLst>
            <pc:docMk/>
            <pc:sldMk cId="1417811709" sldId="279"/>
            <ac:picMk id="3" creationId="{DA83BBD2-AB4E-9EA1-98A4-810EF6A7FFCA}"/>
          </ac:picMkLst>
        </pc:picChg>
        <pc:picChg chg="add mod modCrop">
          <ac:chgData name="akhilesh aminigadda" userId="1ae4e733e1fc72ff" providerId="LiveId" clId="{5C4AF661-AEAB-46A6-A05F-C2EA359C70AC}" dt="2023-03-03T12:26:03.322" v="5063" actId="1076"/>
          <ac:picMkLst>
            <pc:docMk/>
            <pc:sldMk cId="1417811709" sldId="279"/>
            <ac:picMk id="5" creationId="{02D2A5DD-688F-49D2-8876-4FF617A0C85C}"/>
          </ac:picMkLst>
        </pc:picChg>
        <pc:picChg chg="add mod">
          <ac:chgData name="akhilesh aminigadda" userId="1ae4e733e1fc72ff" providerId="LiveId" clId="{5C4AF661-AEAB-46A6-A05F-C2EA359C70AC}" dt="2023-03-03T12:25:37.861" v="5060" actId="14100"/>
          <ac:picMkLst>
            <pc:docMk/>
            <pc:sldMk cId="1417811709" sldId="279"/>
            <ac:picMk id="7" creationId="{82F20682-62BD-3C59-A65D-C88757601602}"/>
          </ac:picMkLst>
        </pc:picChg>
      </pc:sldChg>
      <pc:sldChg chg="addSp delSp modSp new mod modTransition modAnim">
        <pc:chgData name="akhilesh aminigadda" userId="1ae4e733e1fc72ff" providerId="LiveId" clId="{5C4AF661-AEAB-46A6-A05F-C2EA359C70AC}" dt="2023-03-03T14:52:27.592" v="5253"/>
        <pc:sldMkLst>
          <pc:docMk/>
          <pc:sldMk cId="1672455937" sldId="280"/>
        </pc:sldMkLst>
        <pc:spChg chg="add del mod">
          <ac:chgData name="akhilesh aminigadda" userId="1ae4e733e1fc72ff" providerId="LiveId" clId="{5C4AF661-AEAB-46A6-A05F-C2EA359C70AC}" dt="2023-03-03T14:28:37.002" v="5092" actId="33987"/>
          <ac:spMkLst>
            <pc:docMk/>
            <pc:sldMk cId="1672455937" sldId="280"/>
            <ac:spMk id="2" creationId="{2EE54EB0-E9E9-2589-9911-E3FC4491AD55}"/>
          </ac:spMkLst>
        </pc:spChg>
        <pc:spChg chg="add del mod">
          <ac:chgData name="akhilesh aminigadda" userId="1ae4e733e1fc72ff" providerId="LiveId" clId="{5C4AF661-AEAB-46A6-A05F-C2EA359C70AC}" dt="2023-03-03T14:28:30.577" v="5087" actId="22"/>
          <ac:spMkLst>
            <pc:docMk/>
            <pc:sldMk cId="1672455937" sldId="280"/>
            <ac:spMk id="4" creationId="{F3CB27EF-5C3D-1743-0007-7D411B20727A}"/>
          </ac:spMkLst>
        </pc:spChg>
        <pc:spChg chg="add del mod">
          <ac:chgData name="akhilesh aminigadda" userId="1ae4e733e1fc72ff" providerId="LiveId" clId="{5C4AF661-AEAB-46A6-A05F-C2EA359C70AC}" dt="2023-03-03T14:33:21.835" v="5119"/>
          <ac:spMkLst>
            <pc:docMk/>
            <pc:sldMk cId="1672455937" sldId="280"/>
            <ac:spMk id="9" creationId="{60206898-02C8-E540-0548-6C5FF46CB818}"/>
          </ac:spMkLst>
        </pc:spChg>
        <pc:spChg chg="add del mod">
          <ac:chgData name="akhilesh aminigadda" userId="1ae4e733e1fc72ff" providerId="LiveId" clId="{5C4AF661-AEAB-46A6-A05F-C2EA359C70AC}" dt="2023-03-03T14:33:21.835" v="5117"/>
          <ac:spMkLst>
            <pc:docMk/>
            <pc:sldMk cId="1672455937" sldId="280"/>
            <ac:spMk id="10" creationId="{A7A9DFB1-12D1-7D12-402D-4BA900C50DBC}"/>
          </ac:spMkLst>
        </pc:spChg>
        <pc:spChg chg="add del mod">
          <ac:chgData name="akhilesh aminigadda" userId="1ae4e733e1fc72ff" providerId="LiveId" clId="{5C4AF661-AEAB-46A6-A05F-C2EA359C70AC}" dt="2023-03-03T14:36:44.891" v="5155"/>
          <ac:spMkLst>
            <pc:docMk/>
            <pc:sldMk cId="1672455937" sldId="280"/>
            <ac:spMk id="11" creationId="{D9262FEA-5F6F-77BC-2011-AB1E701D07C4}"/>
          </ac:spMkLst>
        </pc:spChg>
        <pc:spChg chg="add del mod">
          <ac:chgData name="akhilesh aminigadda" userId="1ae4e733e1fc72ff" providerId="LiveId" clId="{5C4AF661-AEAB-46A6-A05F-C2EA359C70AC}" dt="2023-03-03T14:34:56.863" v="5131" actId="33987"/>
          <ac:spMkLst>
            <pc:docMk/>
            <pc:sldMk cId="1672455937" sldId="280"/>
            <ac:spMk id="12" creationId="{0C5C7B90-B860-6AC9-BA43-1A5399B0E579}"/>
          </ac:spMkLst>
        </pc:spChg>
        <pc:spChg chg="add del mod">
          <ac:chgData name="akhilesh aminigadda" userId="1ae4e733e1fc72ff" providerId="LiveId" clId="{5C4AF661-AEAB-46A6-A05F-C2EA359C70AC}" dt="2023-03-03T14:35:04.780" v="5133" actId="33987"/>
          <ac:spMkLst>
            <pc:docMk/>
            <pc:sldMk cId="1672455937" sldId="280"/>
            <ac:spMk id="13" creationId="{E580D390-CB22-A5E6-9399-9C78773D70D7}"/>
          </ac:spMkLst>
        </pc:spChg>
        <pc:spChg chg="add mod">
          <ac:chgData name="akhilesh aminigadda" userId="1ae4e733e1fc72ff" providerId="LiveId" clId="{5C4AF661-AEAB-46A6-A05F-C2EA359C70AC}" dt="2023-03-03T14:51:49.706" v="5251" actId="207"/>
          <ac:spMkLst>
            <pc:docMk/>
            <pc:sldMk cId="1672455937" sldId="280"/>
            <ac:spMk id="14" creationId="{BF08F2AC-BBB8-2FDB-99E8-A006AD56F791}"/>
          </ac:spMkLst>
        </pc:spChg>
        <pc:spChg chg="add mod">
          <ac:chgData name="akhilesh aminigadda" userId="1ae4e733e1fc72ff" providerId="LiveId" clId="{5C4AF661-AEAB-46A6-A05F-C2EA359C70AC}" dt="2023-03-03T14:51:56.322" v="5252" actId="207"/>
          <ac:spMkLst>
            <pc:docMk/>
            <pc:sldMk cId="1672455937" sldId="280"/>
            <ac:spMk id="15" creationId="{FF6FCEE2-151A-CCE2-8AB1-529321D74C74}"/>
          </ac:spMkLst>
        </pc:spChg>
        <pc:spChg chg="add del mod">
          <ac:chgData name="akhilesh aminigadda" userId="1ae4e733e1fc72ff" providerId="LiveId" clId="{5C4AF661-AEAB-46A6-A05F-C2EA359C70AC}" dt="2023-03-03T14:43:18.446" v="5222"/>
          <ac:spMkLst>
            <pc:docMk/>
            <pc:sldMk cId="1672455937" sldId="280"/>
            <ac:spMk id="16" creationId="{23738AD7-96BA-144E-DD7D-982B1DD197C1}"/>
          </ac:spMkLst>
        </pc:spChg>
        <pc:picChg chg="add del mod">
          <ac:chgData name="akhilesh aminigadda" userId="1ae4e733e1fc72ff" providerId="LiveId" clId="{5C4AF661-AEAB-46A6-A05F-C2EA359C70AC}" dt="2023-03-03T14:29:10.475" v="5094" actId="931"/>
          <ac:picMkLst>
            <pc:docMk/>
            <pc:sldMk cId="1672455937" sldId="280"/>
            <ac:picMk id="6" creationId="{E8FCD0C1-6CB4-9BF8-7A2C-B1F781672FF8}"/>
          </ac:picMkLst>
        </pc:picChg>
        <pc:picChg chg="add del mod">
          <ac:chgData name="akhilesh aminigadda" userId="1ae4e733e1fc72ff" providerId="LiveId" clId="{5C4AF661-AEAB-46A6-A05F-C2EA359C70AC}" dt="2023-03-03T14:30:27.342" v="5097" actId="478"/>
          <ac:picMkLst>
            <pc:docMk/>
            <pc:sldMk cId="1672455937" sldId="280"/>
            <ac:picMk id="8" creationId="{12EADDC4-43B4-7A22-3040-A1C297E4D47E}"/>
          </ac:picMkLst>
        </pc:picChg>
        <pc:picChg chg="add mod">
          <ac:chgData name="akhilesh aminigadda" userId="1ae4e733e1fc72ff" providerId="LiveId" clId="{5C4AF661-AEAB-46A6-A05F-C2EA359C70AC}" dt="2023-03-03T14:45:39.930" v="5225" actId="1076"/>
          <ac:picMkLst>
            <pc:docMk/>
            <pc:sldMk cId="1672455937" sldId="280"/>
            <ac:picMk id="18" creationId="{8302E13E-D894-E8A7-B074-9943B7A84091}"/>
          </ac:picMkLst>
        </pc:picChg>
        <pc:cxnChg chg="add mod">
          <ac:chgData name="akhilesh aminigadda" userId="1ae4e733e1fc72ff" providerId="LiveId" clId="{5C4AF661-AEAB-46A6-A05F-C2EA359C70AC}" dt="2023-03-03T14:48:59.064" v="5240" actId="14861"/>
          <ac:cxnSpMkLst>
            <pc:docMk/>
            <pc:sldMk cId="1672455937" sldId="280"/>
            <ac:cxnSpMk id="20" creationId="{361BC412-6884-2183-E66E-C6B803DD0CBB}"/>
          </ac:cxnSpMkLst>
        </pc:cxnChg>
      </pc:sldChg>
    </pc:docChg>
  </pc:docChgLst>
</pc:chgInfo>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jpg>
</file>

<file path=ppt/media/image2.png>
</file>

<file path=ppt/media/image3.png>
</file>

<file path=ppt/media/image4.tmp>
</file>

<file path=ppt/media/image5.tmp>
</file>

<file path=ppt/media/image6.png>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FC1380-1C0B-42B1-807D-5220098086D1}" type="datetimeFigureOut">
              <a:rPr lang="en-IN" smtClean="0"/>
              <a:t>17-03-2023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457D91-5142-4FBB-8E0E-09164BFC1ECC}" type="slidenum">
              <a:rPr lang="en-IN" smtClean="0"/>
              <a:t>‹#›</a:t>
            </a:fld>
            <a:endParaRPr lang="en-IN"/>
          </a:p>
        </p:txBody>
      </p:sp>
    </p:spTree>
    <p:extLst>
      <p:ext uri="{BB962C8B-B14F-4D97-AF65-F5344CB8AC3E}">
        <p14:creationId xmlns:p14="http://schemas.microsoft.com/office/powerpoint/2010/main" val="2217789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3/17/2023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3/17/2023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3/17/2023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3/17/2023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3/17/2023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3/17/2023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3/17/2023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3/17/2023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3/17/2023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3/17/2023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6000" dirty="0"/>
              <a:t>POWER BI CAPSTONE-1</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9346995" y="4322733"/>
            <a:ext cx="2709261" cy="363250"/>
          </a:xfrm>
        </p:spPr>
        <p:txBody>
          <a:bodyPr>
            <a:normAutofit/>
          </a:bodyPr>
          <a:lstStyle/>
          <a:p>
            <a:r>
              <a:rPr lang="en-US" sz="1600" dirty="0" err="1">
                <a:latin typeface="Gill Sans MT" panose="020B0502020104020203" pitchFamily="34" charset="0"/>
              </a:rPr>
              <a:t>A.Sai</a:t>
            </a:r>
            <a:r>
              <a:rPr lang="en-US" sz="1600" dirty="0">
                <a:latin typeface="Gill Sans MT" panose="020B0502020104020203" pitchFamily="34" charset="0"/>
              </a:rPr>
              <a:t> akhilesh</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441D62-B280-A539-05AA-D98832B7CE61}"/>
              </a:ext>
            </a:extLst>
          </p:cNvPr>
          <p:cNvSpPr txBox="1"/>
          <p:nvPr/>
        </p:nvSpPr>
        <p:spPr>
          <a:xfrm>
            <a:off x="376335" y="149289"/>
            <a:ext cx="11439330" cy="2308324"/>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8) Create a new column using DAX column as a channel button and subscribers greater than or equal1,00,000,000 make it as “Red diamond </a:t>
            </a:r>
            <a:r>
              <a:rPr lang="en-US" sz="2400" dirty="0" err="1">
                <a:solidFill>
                  <a:srgbClr val="FF0000"/>
                </a:solidFill>
                <a:latin typeface="Gill Sans MT" panose="020B0502020104020203" pitchFamily="34" charset="0"/>
              </a:rPr>
              <a:t>button”&amp;subscribers</a:t>
            </a:r>
            <a:r>
              <a:rPr lang="en-US" sz="2400" dirty="0">
                <a:solidFill>
                  <a:srgbClr val="FF0000"/>
                </a:solidFill>
                <a:latin typeface="Gill Sans MT" panose="020B0502020104020203" pitchFamily="34" charset="0"/>
              </a:rPr>
              <a:t> greater than or equal 10,000,000 make it a “diamond button”, subscribers greater than or equal 10,00,000 make it as “Gold diamond </a:t>
            </a:r>
            <a:r>
              <a:rPr lang="en-US" sz="2400" dirty="0" err="1">
                <a:solidFill>
                  <a:srgbClr val="FF0000"/>
                </a:solidFill>
                <a:latin typeface="Gill Sans MT" panose="020B0502020104020203" pitchFamily="34" charset="0"/>
              </a:rPr>
              <a:t>button”&amp;subscribers</a:t>
            </a:r>
            <a:r>
              <a:rPr lang="en-US" sz="2400" dirty="0">
                <a:solidFill>
                  <a:srgbClr val="FF0000"/>
                </a:solidFill>
                <a:latin typeface="Gill Sans MT" panose="020B0502020104020203" pitchFamily="34" charset="0"/>
              </a:rPr>
              <a:t> greater than or equal 1,00,000 make it as “Silver button” and make a visualization using circle graph?</a:t>
            </a:r>
          </a:p>
          <a:p>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1446B284-7C58-051C-32B5-47C088ABFC38}"/>
              </a:ext>
            </a:extLst>
          </p:cNvPr>
          <p:cNvSpPr txBox="1"/>
          <p:nvPr/>
        </p:nvSpPr>
        <p:spPr>
          <a:xfrm>
            <a:off x="189722" y="2088281"/>
            <a:ext cx="8860971" cy="2554545"/>
          </a:xfrm>
          <a:prstGeom prst="rect">
            <a:avLst/>
          </a:prstGeom>
          <a:noFill/>
        </p:spPr>
        <p:txBody>
          <a:bodyPr wrap="square" rtlCol="0">
            <a:spAutoFit/>
          </a:bodyPr>
          <a:lstStyle/>
          <a:p>
            <a:r>
              <a:rPr lang="en-IN" dirty="0">
                <a:latin typeface="Gill Sans MT" panose="020B0502020104020203" pitchFamily="34" charset="0"/>
              </a:rPr>
              <a:t>Ans)</a:t>
            </a:r>
            <a:r>
              <a:rPr lang="en-IN" sz="2000" dirty="0">
                <a:latin typeface="Gill Sans MT" panose="020B0502020104020203" pitchFamily="34" charset="0"/>
              </a:rPr>
              <a:t> Click the new column as channel button in the </a:t>
            </a:r>
            <a:r>
              <a:rPr lang="en-IN" sz="2000" dirty="0" err="1">
                <a:latin typeface="Gill Sans MT" panose="020B0502020104020203" pitchFamily="34" charset="0"/>
              </a:rPr>
              <a:t>ribbion</a:t>
            </a:r>
            <a:r>
              <a:rPr lang="en-IN" sz="2000" dirty="0">
                <a:latin typeface="Gill Sans MT" panose="020B0502020104020203" pitchFamily="34" charset="0"/>
              </a:rPr>
              <a:t> with the DAX formula in the model view the formula is</a:t>
            </a:r>
          </a:p>
          <a:p>
            <a:r>
              <a:rPr lang="en-IN" sz="2000" b="0" dirty="0" err="1">
                <a:solidFill>
                  <a:srgbClr val="000000"/>
                </a:solidFill>
                <a:effectLst/>
                <a:latin typeface="Gill Sans MT" panose="020B0502020104020203" pitchFamily="34" charset="0"/>
              </a:rPr>
              <a:t>Channel_button</a:t>
            </a:r>
            <a:r>
              <a:rPr lang="en-IN" sz="2000" b="0" dirty="0">
                <a:solidFill>
                  <a:srgbClr val="000000"/>
                </a:solidFill>
                <a:effectLst/>
                <a:latin typeface="Gill Sans MT" panose="020B0502020104020203" pitchFamily="34" charset="0"/>
              </a:rPr>
              <a:t> = </a:t>
            </a:r>
            <a:r>
              <a:rPr lang="en-IN" sz="2000" b="0" dirty="0">
                <a:solidFill>
                  <a:srgbClr val="3165BB"/>
                </a:solidFill>
                <a:effectLst/>
                <a:latin typeface="Gill Sans MT" panose="020B0502020104020203" pitchFamily="34" charset="0"/>
              </a:rPr>
              <a:t>IF</a:t>
            </a:r>
            <a:r>
              <a:rPr lang="en-IN" sz="2000" b="0" dirty="0">
                <a:solidFill>
                  <a:srgbClr val="000000"/>
                </a:solidFill>
                <a:effectLst/>
                <a:latin typeface="Gill Sans MT" panose="020B0502020104020203" pitchFamily="34" charset="0"/>
              </a:rPr>
              <a:t>(</a:t>
            </a:r>
            <a:r>
              <a:rPr lang="en-IN" sz="2000" b="0" dirty="0">
                <a:solidFill>
                  <a:srgbClr val="001080"/>
                </a:solidFill>
                <a:effectLst/>
                <a:latin typeface="Gill Sans MT" panose="020B0502020104020203" pitchFamily="34" charset="0"/>
              </a:rPr>
              <a:t>Sheet1[Total Channel </a:t>
            </a:r>
            <a:r>
              <a:rPr lang="en-IN" sz="2000" b="0" dirty="0" err="1">
                <a:solidFill>
                  <a:srgbClr val="001080"/>
                </a:solidFill>
                <a:effectLst/>
                <a:latin typeface="Gill Sans MT" panose="020B0502020104020203" pitchFamily="34" charset="0"/>
              </a:rPr>
              <a:t>Subcribers</a:t>
            </a:r>
            <a:r>
              <a:rPr lang="en-IN" sz="2000" b="0" dirty="0">
                <a:solidFill>
                  <a:srgbClr val="001080"/>
                </a:solidFill>
                <a:effectLst/>
                <a:latin typeface="Gill Sans MT" panose="020B0502020104020203" pitchFamily="34" charset="0"/>
              </a:rPr>
              <a:t>]</a:t>
            </a:r>
            <a:r>
              <a:rPr lang="en-IN" sz="2000" b="0" dirty="0">
                <a:solidFill>
                  <a:srgbClr val="000000"/>
                </a:solidFill>
                <a:effectLst/>
                <a:latin typeface="Gill Sans MT" panose="020B0502020104020203" pitchFamily="34" charset="0"/>
              </a:rPr>
              <a:t> &gt;= </a:t>
            </a:r>
            <a:r>
              <a:rPr lang="en-IN" sz="2000" b="0" dirty="0">
                <a:solidFill>
                  <a:srgbClr val="09885A"/>
                </a:solidFill>
                <a:effectLst/>
                <a:latin typeface="Gill Sans MT" panose="020B0502020104020203" pitchFamily="34" charset="0"/>
              </a:rPr>
              <a:t>100000000</a:t>
            </a:r>
            <a:r>
              <a:rPr lang="en-IN" sz="2000" b="0" dirty="0">
                <a:solidFill>
                  <a:srgbClr val="000000"/>
                </a:solidFill>
                <a:effectLst/>
                <a:latin typeface="Gill Sans MT" panose="020B0502020104020203" pitchFamily="34" charset="0"/>
              </a:rPr>
              <a:t>,</a:t>
            </a:r>
            <a:r>
              <a:rPr lang="en-IN" sz="2000" b="0" dirty="0">
                <a:solidFill>
                  <a:srgbClr val="A31515"/>
                </a:solidFill>
                <a:effectLst/>
                <a:latin typeface="Gill Sans MT" panose="020B0502020104020203" pitchFamily="34" charset="0"/>
              </a:rPr>
              <a:t>"Red diamond </a:t>
            </a:r>
            <a:r>
              <a:rPr lang="en-IN" sz="2000" b="0" dirty="0" err="1">
                <a:solidFill>
                  <a:srgbClr val="A31515"/>
                </a:solidFill>
                <a:effectLst/>
                <a:latin typeface="Gill Sans MT" panose="020B0502020104020203" pitchFamily="34" charset="0"/>
              </a:rPr>
              <a:t>button"</a:t>
            </a:r>
            <a:r>
              <a:rPr lang="en-IN" sz="2000" b="0" dirty="0" err="1">
                <a:solidFill>
                  <a:srgbClr val="000000"/>
                </a:solidFill>
                <a:effectLst/>
                <a:latin typeface="Gill Sans MT" panose="020B0502020104020203" pitchFamily="34" charset="0"/>
              </a:rPr>
              <a:t>,</a:t>
            </a:r>
            <a:r>
              <a:rPr lang="en-IN" sz="2000" b="0" dirty="0" err="1">
                <a:solidFill>
                  <a:srgbClr val="3165BB"/>
                </a:solidFill>
                <a:effectLst/>
                <a:latin typeface="Gill Sans MT" panose="020B0502020104020203" pitchFamily="34" charset="0"/>
              </a:rPr>
              <a:t>IF</a:t>
            </a:r>
            <a:r>
              <a:rPr lang="en-IN" sz="2000" b="0" dirty="0">
                <a:solidFill>
                  <a:srgbClr val="000000"/>
                </a:solidFill>
                <a:effectLst/>
                <a:latin typeface="Gill Sans MT" panose="020B0502020104020203" pitchFamily="34" charset="0"/>
              </a:rPr>
              <a:t>(</a:t>
            </a:r>
            <a:r>
              <a:rPr lang="en-IN" sz="2000" b="0" dirty="0">
                <a:solidFill>
                  <a:srgbClr val="001080"/>
                </a:solidFill>
                <a:effectLst/>
                <a:latin typeface="Gill Sans MT" panose="020B0502020104020203" pitchFamily="34" charset="0"/>
              </a:rPr>
              <a:t>Sheet1[Total Channel </a:t>
            </a:r>
            <a:r>
              <a:rPr lang="en-IN" sz="2000" b="0" dirty="0" err="1">
                <a:solidFill>
                  <a:srgbClr val="001080"/>
                </a:solidFill>
                <a:effectLst/>
                <a:latin typeface="Gill Sans MT" panose="020B0502020104020203" pitchFamily="34" charset="0"/>
              </a:rPr>
              <a:t>Subcribers</a:t>
            </a:r>
            <a:r>
              <a:rPr lang="en-IN" sz="2000" b="0" dirty="0">
                <a:solidFill>
                  <a:srgbClr val="001080"/>
                </a:solidFill>
                <a:effectLst/>
                <a:latin typeface="Gill Sans MT" panose="020B0502020104020203" pitchFamily="34" charset="0"/>
              </a:rPr>
              <a:t>]</a:t>
            </a:r>
            <a:r>
              <a:rPr lang="en-IN" sz="2000" b="0" dirty="0">
                <a:solidFill>
                  <a:srgbClr val="000000"/>
                </a:solidFill>
                <a:effectLst/>
                <a:latin typeface="Gill Sans MT" panose="020B0502020104020203" pitchFamily="34" charset="0"/>
              </a:rPr>
              <a:t> &gt;= </a:t>
            </a:r>
            <a:r>
              <a:rPr lang="en-IN" sz="2000" b="0" dirty="0">
                <a:solidFill>
                  <a:srgbClr val="09885A"/>
                </a:solidFill>
                <a:effectLst/>
                <a:latin typeface="Gill Sans MT" panose="020B0502020104020203" pitchFamily="34" charset="0"/>
              </a:rPr>
              <a:t>10000000</a:t>
            </a:r>
            <a:r>
              <a:rPr lang="en-IN" sz="2000" b="0" dirty="0">
                <a:solidFill>
                  <a:srgbClr val="000000"/>
                </a:solidFill>
                <a:effectLst/>
                <a:latin typeface="Gill Sans MT" panose="020B0502020104020203" pitchFamily="34" charset="0"/>
              </a:rPr>
              <a:t>,</a:t>
            </a:r>
            <a:r>
              <a:rPr lang="en-IN" sz="2000" b="0" dirty="0">
                <a:solidFill>
                  <a:srgbClr val="A31515"/>
                </a:solidFill>
                <a:effectLst/>
                <a:latin typeface="Gill Sans MT" panose="020B0502020104020203" pitchFamily="34" charset="0"/>
              </a:rPr>
              <a:t>"Diamond </a:t>
            </a:r>
            <a:r>
              <a:rPr lang="en-IN" sz="2000" b="0" dirty="0" err="1">
                <a:solidFill>
                  <a:srgbClr val="A31515"/>
                </a:solidFill>
                <a:effectLst/>
                <a:latin typeface="Gill Sans MT" panose="020B0502020104020203" pitchFamily="34" charset="0"/>
              </a:rPr>
              <a:t>button"</a:t>
            </a:r>
            <a:r>
              <a:rPr lang="en-IN" sz="2000" b="0" dirty="0" err="1">
                <a:solidFill>
                  <a:srgbClr val="000000"/>
                </a:solidFill>
                <a:effectLst/>
                <a:latin typeface="Gill Sans MT" panose="020B0502020104020203" pitchFamily="34" charset="0"/>
              </a:rPr>
              <a:t>,</a:t>
            </a:r>
            <a:r>
              <a:rPr lang="en-IN" sz="2000" b="0" dirty="0" err="1">
                <a:solidFill>
                  <a:srgbClr val="3165BB"/>
                </a:solidFill>
                <a:effectLst/>
                <a:latin typeface="Gill Sans MT" panose="020B0502020104020203" pitchFamily="34" charset="0"/>
              </a:rPr>
              <a:t>IF</a:t>
            </a:r>
            <a:r>
              <a:rPr lang="en-IN" sz="2000" b="0" dirty="0">
                <a:solidFill>
                  <a:srgbClr val="000000"/>
                </a:solidFill>
                <a:effectLst/>
                <a:latin typeface="Gill Sans MT" panose="020B0502020104020203" pitchFamily="34" charset="0"/>
              </a:rPr>
              <a:t>(</a:t>
            </a:r>
            <a:r>
              <a:rPr lang="en-IN" sz="2000" b="0" dirty="0">
                <a:solidFill>
                  <a:srgbClr val="001080"/>
                </a:solidFill>
                <a:effectLst/>
                <a:latin typeface="Gill Sans MT" panose="020B0502020104020203" pitchFamily="34" charset="0"/>
              </a:rPr>
              <a:t>Sheet1[Total Channel </a:t>
            </a:r>
            <a:r>
              <a:rPr lang="en-IN" sz="2000" b="0" dirty="0" err="1">
                <a:solidFill>
                  <a:srgbClr val="001080"/>
                </a:solidFill>
                <a:effectLst/>
                <a:latin typeface="Gill Sans MT" panose="020B0502020104020203" pitchFamily="34" charset="0"/>
              </a:rPr>
              <a:t>Subcribers</a:t>
            </a:r>
            <a:r>
              <a:rPr lang="en-IN" sz="2000" b="0" dirty="0">
                <a:solidFill>
                  <a:srgbClr val="001080"/>
                </a:solidFill>
                <a:effectLst/>
                <a:latin typeface="Gill Sans MT" panose="020B0502020104020203" pitchFamily="34" charset="0"/>
              </a:rPr>
              <a:t>]</a:t>
            </a:r>
            <a:r>
              <a:rPr lang="en-IN" sz="2000" b="0" dirty="0">
                <a:solidFill>
                  <a:srgbClr val="000000"/>
                </a:solidFill>
                <a:effectLst/>
                <a:latin typeface="Gill Sans MT" panose="020B0502020104020203" pitchFamily="34" charset="0"/>
              </a:rPr>
              <a:t>&gt;= </a:t>
            </a:r>
            <a:r>
              <a:rPr lang="en-IN" sz="2000" b="0" dirty="0">
                <a:solidFill>
                  <a:srgbClr val="09885A"/>
                </a:solidFill>
                <a:effectLst/>
                <a:latin typeface="Gill Sans MT" panose="020B0502020104020203" pitchFamily="34" charset="0"/>
              </a:rPr>
              <a:t>1000000</a:t>
            </a:r>
            <a:r>
              <a:rPr lang="en-IN" sz="2000" b="0" dirty="0">
                <a:solidFill>
                  <a:srgbClr val="000000"/>
                </a:solidFill>
                <a:effectLst/>
                <a:latin typeface="Gill Sans MT" panose="020B0502020104020203" pitchFamily="34" charset="0"/>
              </a:rPr>
              <a:t>,</a:t>
            </a:r>
            <a:r>
              <a:rPr lang="en-IN" sz="2000" b="0" dirty="0">
                <a:solidFill>
                  <a:srgbClr val="A31515"/>
                </a:solidFill>
                <a:effectLst/>
                <a:latin typeface="Gill Sans MT" panose="020B0502020104020203" pitchFamily="34" charset="0"/>
              </a:rPr>
              <a:t>"Gold diamond </a:t>
            </a:r>
            <a:r>
              <a:rPr lang="en-IN" sz="2000" b="0" dirty="0" err="1">
                <a:solidFill>
                  <a:srgbClr val="A31515"/>
                </a:solidFill>
                <a:effectLst/>
                <a:latin typeface="Gill Sans MT" panose="020B0502020104020203" pitchFamily="34" charset="0"/>
              </a:rPr>
              <a:t>button"</a:t>
            </a:r>
            <a:r>
              <a:rPr lang="en-IN" sz="2000" b="0" dirty="0" err="1">
                <a:solidFill>
                  <a:srgbClr val="000000"/>
                </a:solidFill>
                <a:effectLst/>
                <a:latin typeface="Gill Sans MT" panose="020B0502020104020203" pitchFamily="34" charset="0"/>
              </a:rPr>
              <a:t>,</a:t>
            </a:r>
            <a:r>
              <a:rPr lang="en-IN" sz="2000" b="0" dirty="0" err="1">
                <a:solidFill>
                  <a:srgbClr val="3165BB"/>
                </a:solidFill>
                <a:effectLst/>
                <a:latin typeface="Gill Sans MT" panose="020B0502020104020203" pitchFamily="34" charset="0"/>
              </a:rPr>
              <a:t>IF</a:t>
            </a:r>
            <a:r>
              <a:rPr lang="en-IN" sz="2000" b="0" dirty="0">
                <a:solidFill>
                  <a:srgbClr val="000000"/>
                </a:solidFill>
                <a:effectLst/>
                <a:latin typeface="Gill Sans MT" panose="020B0502020104020203" pitchFamily="34" charset="0"/>
              </a:rPr>
              <a:t>(</a:t>
            </a:r>
            <a:r>
              <a:rPr lang="en-IN" sz="2000" b="0" dirty="0">
                <a:solidFill>
                  <a:srgbClr val="001080"/>
                </a:solidFill>
                <a:effectLst/>
                <a:latin typeface="Gill Sans MT" panose="020B0502020104020203" pitchFamily="34" charset="0"/>
              </a:rPr>
              <a:t>Sheet1[Total Channel </a:t>
            </a:r>
            <a:r>
              <a:rPr lang="en-IN" sz="2000" b="0" dirty="0" err="1">
                <a:solidFill>
                  <a:srgbClr val="001080"/>
                </a:solidFill>
                <a:effectLst/>
                <a:latin typeface="Gill Sans MT" panose="020B0502020104020203" pitchFamily="34" charset="0"/>
              </a:rPr>
              <a:t>Subcribers</a:t>
            </a:r>
            <a:r>
              <a:rPr lang="en-IN" sz="2000" b="0" dirty="0">
                <a:solidFill>
                  <a:srgbClr val="001080"/>
                </a:solidFill>
                <a:effectLst/>
                <a:latin typeface="Gill Sans MT" panose="020B0502020104020203" pitchFamily="34" charset="0"/>
              </a:rPr>
              <a:t>]</a:t>
            </a:r>
            <a:r>
              <a:rPr lang="en-IN" sz="2000" b="0" dirty="0">
                <a:solidFill>
                  <a:srgbClr val="000000"/>
                </a:solidFill>
                <a:effectLst/>
                <a:latin typeface="Gill Sans MT" panose="020B0502020104020203" pitchFamily="34" charset="0"/>
              </a:rPr>
              <a:t>&gt;= </a:t>
            </a:r>
            <a:r>
              <a:rPr lang="en-IN" sz="2000" b="0" dirty="0">
                <a:solidFill>
                  <a:srgbClr val="09885A"/>
                </a:solidFill>
                <a:effectLst/>
                <a:latin typeface="Gill Sans MT" panose="020B0502020104020203" pitchFamily="34" charset="0"/>
              </a:rPr>
              <a:t>100000</a:t>
            </a:r>
            <a:r>
              <a:rPr lang="en-IN" sz="2000" b="0" dirty="0">
                <a:solidFill>
                  <a:srgbClr val="000000"/>
                </a:solidFill>
                <a:effectLst/>
                <a:latin typeface="Gill Sans MT" panose="020B0502020104020203" pitchFamily="34" charset="0"/>
              </a:rPr>
              <a:t>,</a:t>
            </a:r>
            <a:r>
              <a:rPr lang="en-IN" sz="2000" b="0" dirty="0">
                <a:solidFill>
                  <a:srgbClr val="A31515"/>
                </a:solidFill>
                <a:effectLst/>
                <a:latin typeface="Gill Sans MT" panose="020B0502020104020203" pitchFamily="34" charset="0"/>
              </a:rPr>
              <a:t>"Silver </a:t>
            </a:r>
            <a:r>
              <a:rPr lang="en-IN" sz="2000" b="0" dirty="0" err="1">
                <a:solidFill>
                  <a:srgbClr val="A31515"/>
                </a:solidFill>
                <a:effectLst/>
                <a:latin typeface="Gill Sans MT" panose="020B0502020104020203" pitchFamily="34" charset="0"/>
              </a:rPr>
              <a:t>button"</a:t>
            </a:r>
            <a:r>
              <a:rPr lang="en-IN" sz="2000" b="0" dirty="0" err="1">
                <a:solidFill>
                  <a:srgbClr val="000000"/>
                </a:solidFill>
                <a:effectLst/>
                <a:latin typeface="Gill Sans MT" panose="020B0502020104020203" pitchFamily="34" charset="0"/>
              </a:rPr>
              <a:t>,</a:t>
            </a:r>
            <a:r>
              <a:rPr lang="en-IN" sz="2000" b="0" dirty="0" err="1">
                <a:solidFill>
                  <a:srgbClr val="3165BB"/>
                </a:solidFill>
                <a:effectLst/>
                <a:latin typeface="Gill Sans MT" panose="020B0502020104020203" pitchFamily="34" charset="0"/>
              </a:rPr>
              <a:t>BLANK</a:t>
            </a:r>
            <a:r>
              <a:rPr lang="en-IN" sz="2000" b="0" dirty="0">
                <a:solidFill>
                  <a:srgbClr val="000000"/>
                </a:solidFill>
                <a:effectLst/>
                <a:latin typeface="Gill Sans MT" panose="020B0502020104020203" pitchFamily="34" charset="0"/>
              </a:rPr>
              <a:t>()))))</a:t>
            </a:r>
          </a:p>
          <a:p>
            <a:endParaRPr lang="en-IN" sz="2000" dirty="0">
              <a:latin typeface="Gill Sans MT" panose="020B0502020104020203" pitchFamily="34" charset="0"/>
            </a:endParaRPr>
          </a:p>
          <a:p>
            <a:r>
              <a:rPr lang="en-IN" sz="2000" dirty="0">
                <a:latin typeface="Gill Sans MT" panose="020B0502020104020203" pitchFamily="34" charset="0"/>
              </a:rPr>
              <a:t>  </a:t>
            </a:r>
            <a:endParaRPr lang="en-IN" dirty="0">
              <a:latin typeface="Gill Sans MT" panose="020B0502020104020203" pitchFamily="34" charset="0"/>
            </a:endParaRPr>
          </a:p>
        </p:txBody>
      </p:sp>
      <p:pic>
        <p:nvPicPr>
          <p:cNvPr id="5" name="Picture 4">
            <a:extLst>
              <a:ext uri="{FF2B5EF4-FFF2-40B4-BE49-F238E27FC236}">
                <a16:creationId xmlns:a16="http://schemas.microsoft.com/office/drawing/2014/main" id="{33644690-0E8B-9E89-CF4B-42D43BB59742}"/>
              </a:ext>
            </a:extLst>
          </p:cNvPr>
          <p:cNvPicPr>
            <a:picLocks noChangeAspect="1"/>
          </p:cNvPicPr>
          <p:nvPr/>
        </p:nvPicPr>
        <p:blipFill rotWithShape="1">
          <a:blip r:embed="rId2"/>
          <a:srcRect l="79286" t="18637" b="2486"/>
          <a:stretch/>
        </p:blipFill>
        <p:spPr>
          <a:xfrm>
            <a:off x="9122274" y="1676292"/>
            <a:ext cx="2251742" cy="4550626"/>
          </a:xfrm>
          <a:prstGeom prst="rect">
            <a:avLst/>
          </a:prstGeom>
        </p:spPr>
      </p:pic>
      <p:pic>
        <p:nvPicPr>
          <p:cNvPr id="7" name="Picture 6">
            <a:extLst>
              <a:ext uri="{FF2B5EF4-FFF2-40B4-BE49-F238E27FC236}">
                <a16:creationId xmlns:a16="http://schemas.microsoft.com/office/drawing/2014/main" id="{C184D46C-B92B-1677-1C9F-85FD90F4E432}"/>
              </a:ext>
            </a:extLst>
          </p:cNvPr>
          <p:cNvPicPr>
            <a:picLocks noChangeAspect="1"/>
          </p:cNvPicPr>
          <p:nvPr/>
        </p:nvPicPr>
        <p:blipFill rotWithShape="1">
          <a:blip r:embed="rId3"/>
          <a:srcRect l="28240" t="29280" r="36020" b="18925"/>
          <a:stretch/>
        </p:blipFill>
        <p:spPr>
          <a:xfrm>
            <a:off x="3312368" y="3998945"/>
            <a:ext cx="3116424" cy="2396979"/>
          </a:xfrm>
          <a:prstGeom prst="rect">
            <a:avLst/>
          </a:prstGeom>
        </p:spPr>
      </p:pic>
    </p:spTree>
    <p:extLst>
      <p:ext uri="{BB962C8B-B14F-4D97-AF65-F5344CB8AC3E}">
        <p14:creationId xmlns:p14="http://schemas.microsoft.com/office/powerpoint/2010/main" val="1508213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00F806-ECAB-5AA3-3BFC-70D0973162C7}"/>
              </a:ext>
            </a:extLst>
          </p:cNvPr>
          <p:cNvSpPr txBox="1"/>
          <p:nvPr/>
        </p:nvSpPr>
        <p:spPr>
          <a:xfrm>
            <a:off x="643812" y="1716832"/>
            <a:ext cx="9778482" cy="1200329"/>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9) Calculate the age of the video using DAX function?(Format:- 1 day,10 days,1 month, 1year,2 months,5 years)</a:t>
            </a:r>
          </a:p>
          <a:p>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90893556-4788-42F3-47C0-BA361D7982FC}"/>
              </a:ext>
            </a:extLst>
          </p:cNvPr>
          <p:cNvSpPr txBox="1"/>
          <p:nvPr/>
        </p:nvSpPr>
        <p:spPr>
          <a:xfrm>
            <a:off x="643812" y="2618582"/>
            <a:ext cx="10254343" cy="1015663"/>
          </a:xfrm>
          <a:prstGeom prst="rect">
            <a:avLst/>
          </a:prstGeom>
          <a:noFill/>
        </p:spPr>
        <p:txBody>
          <a:bodyPr wrap="square" rtlCol="0">
            <a:spAutoFit/>
          </a:bodyPr>
          <a:lstStyle/>
          <a:p>
            <a:r>
              <a:rPr lang="en-IN" sz="2000" dirty="0">
                <a:latin typeface="Gill Sans MT" panose="020B0502020104020203" pitchFamily="34" charset="0"/>
              </a:rPr>
              <a:t>Ans) </a:t>
            </a:r>
            <a:r>
              <a:rPr lang="en-IN" sz="2000" dirty="0" err="1">
                <a:latin typeface="Gill Sans MT" panose="020B0502020104020203" pitchFamily="34" charset="0"/>
              </a:rPr>
              <a:t>Cllick</a:t>
            </a:r>
            <a:r>
              <a:rPr lang="en-IN" sz="2000" dirty="0">
                <a:latin typeface="Gill Sans MT" panose="020B0502020104020203" pitchFamily="34" charset="0"/>
              </a:rPr>
              <a:t> on the new column then write the DAX formula in the model view the formula is </a:t>
            </a:r>
          </a:p>
          <a:p>
            <a:r>
              <a:rPr lang="en-US" sz="2000" b="0" dirty="0" err="1">
                <a:solidFill>
                  <a:srgbClr val="000000"/>
                </a:solidFill>
                <a:effectLst/>
                <a:latin typeface="Gill Sans MT" panose="020B0502020104020203" pitchFamily="34" charset="0"/>
              </a:rPr>
              <a:t>Video_Age</a:t>
            </a:r>
            <a:r>
              <a:rPr lang="en-US" sz="2000" b="0" dirty="0">
                <a:solidFill>
                  <a:srgbClr val="000000"/>
                </a:solidFill>
                <a:effectLst/>
                <a:latin typeface="Gill Sans MT" panose="020B0502020104020203" pitchFamily="34" charset="0"/>
              </a:rPr>
              <a:t> = </a:t>
            </a:r>
            <a:r>
              <a:rPr lang="en-US" sz="2000" b="0" dirty="0">
                <a:solidFill>
                  <a:srgbClr val="3165BB"/>
                </a:solidFill>
                <a:effectLst/>
                <a:latin typeface="Gill Sans MT" panose="020B0502020104020203" pitchFamily="34" charset="0"/>
              </a:rPr>
              <a:t>DATEDIFF</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Sheet1[Date of Video Upload]</a:t>
            </a:r>
            <a:r>
              <a:rPr lang="en-US" sz="2000" b="0" dirty="0">
                <a:solidFill>
                  <a:srgbClr val="000000"/>
                </a:solidFill>
                <a:effectLst/>
                <a:latin typeface="Gill Sans MT" panose="020B0502020104020203" pitchFamily="34" charset="0"/>
              </a:rPr>
              <a:t>,</a:t>
            </a:r>
            <a:r>
              <a:rPr lang="en-US" sz="2000" b="0" dirty="0">
                <a:solidFill>
                  <a:srgbClr val="3165BB"/>
                </a:solidFill>
                <a:effectLst/>
                <a:latin typeface="Gill Sans MT" panose="020B0502020104020203" pitchFamily="34" charset="0"/>
              </a:rPr>
              <a:t>TODAY</a:t>
            </a:r>
            <a:r>
              <a:rPr lang="en-US" sz="2000" b="0" dirty="0">
                <a:solidFill>
                  <a:srgbClr val="000000"/>
                </a:solidFill>
                <a:effectLst/>
                <a:latin typeface="Gill Sans MT" panose="020B0502020104020203" pitchFamily="34" charset="0"/>
              </a:rPr>
              <a:t>(), </a:t>
            </a:r>
            <a:r>
              <a:rPr lang="en-US" sz="2000" b="0" dirty="0">
                <a:solidFill>
                  <a:srgbClr val="3165BB"/>
                </a:solidFill>
                <a:effectLst/>
                <a:latin typeface="Gill Sans MT" panose="020B0502020104020203" pitchFamily="34" charset="0"/>
              </a:rPr>
              <a:t>DAY</a:t>
            </a:r>
            <a:r>
              <a:rPr lang="en-US" sz="2000" b="0" dirty="0">
                <a:solidFill>
                  <a:srgbClr val="000000"/>
                </a:solidFill>
                <a:effectLst/>
                <a:latin typeface="Gill Sans MT" panose="020B0502020104020203" pitchFamily="34" charset="0"/>
              </a:rPr>
              <a:t>)</a:t>
            </a:r>
          </a:p>
          <a:p>
            <a:r>
              <a:rPr lang="en-IN" sz="2000" dirty="0">
                <a:latin typeface="Gill Sans MT" panose="020B0502020104020203" pitchFamily="34" charset="0"/>
              </a:rPr>
              <a:t>then we get the age of the video </a:t>
            </a:r>
          </a:p>
        </p:txBody>
      </p:sp>
    </p:spTree>
    <p:extLst>
      <p:ext uri="{BB962C8B-B14F-4D97-AF65-F5344CB8AC3E}">
        <p14:creationId xmlns:p14="http://schemas.microsoft.com/office/powerpoint/2010/main" val="1161022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384608-6658-03FD-7493-90716C6ABB60}"/>
              </a:ext>
            </a:extLst>
          </p:cNvPr>
          <p:cNvSpPr txBox="1"/>
          <p:nvPr/>
        </p:nvSpPr>
        <p:spPr>
          <a:xfrm>
            <a:off x="457200" y="419878"/>
            <a:ext cx="11346024" cy="830997"/>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10) Show the visualization in which years the percentage of videos uploading is gradually increased and write your note about the visualization?</a:t>
            </a:r>
            <a:endParaRPr lang="en-IN" sz="2400" dirty="0">
              <a:solidFill>
                <a:srgbClr val="FF0000"/>
              </a:solidFill>
              <a:latin typeface="Gill Sans MT" panose="020B0502020104020203" pitchFamily="34" charset="0"/>
            </a:endParaRPr>
          </a:p>
        </p:txBody>
      </p:sp>
      <p:pic>
        <p:nvPicPr>
          <p:cNvPr id="4" name="Picture 3">
            <a:extLst>
              <a:ext uri="{FF2B5EF4-FFF2-40B4-BE49-F238E27FC236}">
                <a16:creationId xmlns:a16="http://schemas.microsoft.com/office/drawing/2014/main" id="{0645ED08-098C-8936-18E6-4F9300961AB7}"/>
              </a:ext>
            </a:extLst>
          </p:cNvPr>
          <p:cNvPicPr>
            <a:picLocks noChangeAspect="1"/>
          </p:cNvPicPr>
          <p:nvPr/>
        </p:nvPicPr>
        <p:blipFill rotWithShape="1">
          <a:blip r:embed="rId2"/>
          <a:srcRect l="14236" t="28435" r="39080" b="20807"/>
          <a:stretch/>
        </p:blipFill>
        <p:spPr>
          <a:xfrm>
            <a:off x="3250163" y="1194604"/>
            <a:ext cx="5691674" cy="3284377"/>
          </a:xfrm>
          <a:prstGeom prst="rect">
            <a:avLst/>
          </a:prstGeom>
        </p:spPr>
      </p:pic>
      <p:sp>
        <p:nvSpPr>
          <p:cNvPr id="5" name="TextBox 4">
            <a:extLst>
              <a:ext uri="{FF2B5EF4-FFF2-40B4-BE49-F238E27FC236}">
                <a16:creationId xmlns:a16="http://schemas.microsoft.com/office/drawing/2014/main" id="{D9543629-A5E5-6B48-373C-A141BB3803C1}"/>
              </a:ext>
            </a:extLst>
          </p:cNvPr>
          <p:cNvSpPr txBox="1"/>
          <p:nvPr/>
        </p:nvSpPr>
        <p:spPr>
          <a:xfrm>
            <a:off x="642257" y="4422710"/>
            <a:ext cx="10975910" cy="1323439"/>
          </a:xfrm>
          <a:prstGeom prst="rect">
            <a:avLst/>
          </a:prstGeom>
          <a:noFill/>
        </p:spPr>
        <p:txBody>
          <a:bodyPr wrap="square" rtlCol="0">
            <a:spAutoFit/>
          </a:bodyPr>
          <a:lstStyle/>
          <a:p>
            <a:r>
              <a:rPr lang="en-IN" sz="2000" dirty="0">
                <a:latin typeface="Gill Sans MT" panose="020B0502020104020203" pitchFamily="34" charset="0"/>
              </a:rPr>
              <a:t>From the year 2018 the percentage of videos uploading is gradually increased. The creators was uploading the videos continuously from the year 2018. Everyone was not active before 2017 after  everyone get know how to use </a:t>
            </a:r>
            <a:r>
              <a:rPr lang="en-IN" sz="2000" dirty="0" err="1">
                <a:latin typeface="Gill Sans MT" panose="020B0502020104020203" pitchFamily="34" charset="0"/>
              </a:rPr>
              <a:t>Youtube</a:t>
            </a:r>
            <a:r>
              <a:rPr lang="en-IN" sz="2000" dirty="0">
                <a:latin typeface="Gill Sans MT" panose="020B0502020104020203" pitchFamily="34" charset="0"/>
              </a:rPr>
              <a:t> and social media </a:t>
            </a:r>
            <a:r>
              <a:rPr lang="en-IN" sz="2000" dirty="0" err="1">
                <a:latin typeface="Gill Sans MT" panose="020B0502020104020203" pitchFamily="34" charset="0"/>
              </a:rPr>
              <a:t>flatforms.Today</a:t>
            </a:r>
            <a:r>
              <a:rPr lang="en-IN" sz="2000" dirty="0">
                <a:latin typeface="Gill Sans MT" panose="020B0502020104020203" pitchFamily="34" charset="0"/>
              </a:rPr>
              <a:t> we can see lot of content writers on every social media flatforms.</a:t>
            </a:r>
          </a:p>
        </p:txBody>
      </p:sp>
      <p:sp>
        <p:nvSpPr>
          <p:cNvPr id="6" name="TextBox 5">
            <a:extLst>
              <a:ext uri="{FF2B5EF4-FFF2-40B4-BE49-F238E27FC236}">
                <a16:creationId xmlns:a16="http://schemas.microsoft.com/office/drawing/2014/main" id="{8DD42A6F-D957-4B34-28AF-627B95E19E18}"/>
              </a:ext>
            </a:extLst>
          </p:cNvPr>
          <p:cNvSpPr txBox="1"/>
          <p:nvPr/>
        </p:nvSpPr>
        <p:spPr>
          <a:xfrm>
            <a:off x="457200" y="1483567"/>
            <a:ext cx="1343608" cy="400110"/>
          </a:xfrm>
          <a:prstGeom prst="rect">
            <a:avLst/>
          </a:prstGeom>
          <a:noFill/>
        </p:spPr>
        <p:txBody>
          <a:bodyPr wrap="square" rtlCol="0">
            <a:spAutoFit/>
          </a:bodyPr>
          <a:lstStyle/>
          <a:p>
            <a:r>
              <a:rPr lang="en-IN" sz="2000" dirty="0">
                <a:latin typeface="Gill Sans MT" panose="020B0502020104020203" pitchFamily="34" charset="0"/>
              </a:rPr>
              <a:t>Ans)</a:t>
            </a:r>
          </a:p>
        </p:txBody>
      </p:sp>
    </p:spTree>
    <p:extLst>
      <p:ext uri="{BB962C8B-B14F-4D97-AF65-F5344CB8AC3E}">
        <p14:creationId xmlns:p14="http://schemas.microsoft.com/office/powerpoint/2010/main" val="787762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80E690-7412-085F-C120-B1DA47B4568D}"/>
              </a:ext>
            </a:extLst>
          </p:cNvPr>
          <p:cNvSpPr txBox="1"/>
          <p:nvPr/>
        </p:nvSpPr>
        <p:spPr>
          <a:xfrm>
            <a:off x="379445" y="396351"/>
            <a:ext cx="11243388" cy="461665"/>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11)Top 5 video’s with more comments an represent the visualization using area chart?</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7D438B4C-F34E-322A-4D1A-81BB756D9EA7}"/>
              </a:ext>
            </a:extLst>
          </p:cNvPr>
          <p:cNvSpPr txBox="1"/>
          <p:nvPr/>
        </p:nvSpPr>
        <p:spPr>
          <a:xfrm>
            <a:off x="202163" y="1007706"/>
            <a:ext cx="11125200" cy="1938992"/>
          </a:xfrm>
          <a:prstGeom prst="rect">
            <a:avLst/>
          </a:prstGeom>
          <a:noFill/>
        </p:spPr>
        <p:txBody>
          <a:bodyPr wrap="square" rtlCol="0">
            <a:spAutoFit/>
          </a:bodyPr>
          <a:lstStyle/>
          <a:p>
            <a:r>
              <a:rPr lang="en-IN" sz="2000" dirty="0">
                <a:latin typeface="Gill Sans MT" panose="020B0502020104020203" pitchFamily="34" charset="0"/>
              </a:rPr>
              <a:t>Ans) Create a new table with top 5 video title with more comments with the help of the DAX formula on the formula bar in model view the formula is </a:t>
            </a:r>
          </a:p>
          <a:p>
            <a:r>
              <a:rPr lang="en-US" sz="2000" b="0" dirty="0">
                <a:solidFill>
                  <a:srgbClr val="000000"/>
                </a:solidFill>
                <a:effectLst/>
                <a:latin typeface="Gill Sans MT" panose="020B0502020104020203" pitchFamily="34" charset="0"/>
              </a:rPr>
              <a:t>TOP 5 videos = </a:t>
            </a:r>
            <a:r>
              <a:rPr lang="en-US" sz="2000" b="0" dirty="0">
                <a:solidFill>
                  <a:srgbClr val="3165BB"/>
                </a:solidFill>
                <a:effectLst/>
                <a:latin typeface="Gill Sans MT" panose="020B0502020104020203" pitchFamily="34" charset="0"/>
              </a:rPr>
              <a:t>TOPN</a:t>
            </a:r>
            <a:r>
              <a:rPr lang="en-US" sz="2000" b="0" dirty="0">
                <a:solidFill>
                  <a:srgbClr val="000000"/>
                </a:solidFill>
                <a:effectLst/>
                <a:latin typeface="Gill Sans MT" panose="020B0502020104020203" pitchFamily="34" charset="0"/>
              </a:rPr>
              <a:t>(</a:t>
            </a:r>
            <a:r>
              <a:rPr lang="en-US" sz="2000" b="0" dirty="0">
                <a:solidFill>
                  <a:srgbClr val="09885A"/>
                </a:solidFill>
                <a:effectLst/>
                <a:latin typeface="Gill Sans MT" panose="020B0502020104020203" pitchFamily="34" charset="0"/>
              </a:rPr>
              <a:t>5</a:t>
            </a:r>
            <a:r>
              <a:rPr lang="en-US" sz="2000" b="0" dirty="0">
                <a:solidFill>
                  <a:srgbClr val="000000"/>
                </a:solidFill>
                <a:effectLst/>
                <a:latin typeface="Gill Sans MT" panose="020B0502020104020203" pitchFamily="34" charset="0"/>
              </a:rPr>
              <a:t>,</a:t>
            </a:r>
            <a:r>
              <a:rPr lang="en-US" sz="2000" b="0" dirty="0">
                <a:solidFill>
                  <a:srgbClr val="3165BB"/>
                </a:solidFill>
                <a:effectLst/>
                <a:latin typeface="Gill Sans MT" panose="020B0502020104020203" pitchFamily="34" charset="0"/>
              </a:rPr>
              <a:t>SUMMARIZE</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Sheet1[Video Title]</a:t>
            </a:r>
            <a:r>
              <a:rPr lang="en-US" sz="2000" b="0" dirty="0">
                <a:solidFill>
                  <a:srgbClr val="000000"/>
                </a:solidFill>
                <a:effectLst/>
                <a:latin typeface="Gill Sans MT" panose="020B0502020104020203" pitchFamily="34" charset="0"/>
              </a:rPr>
              <a:t>,</a:t>
            </a:r>
            <a:r>
              <a:rPr lang="en-US" sz="2000" b="0" dirty="0">
                <a:solidFill>
                  <a:srgbClr val="A31515"/>
                </a:solidFill>
                <a:effectLst/>
                <a:latin typeface="Gill Sans MT" panose="020B0502020104020203" pitchFamily="34" charset="0"/>
              </a:rPr>
              <a:t>"No of </a:t>
            </a:r>
            <a:r>
              <a:rPr lang="en-US" sz="2000" b="0" dirty="0" err="1">
                <a:solidFill>
                  <a:srgbClr val="A31515"/>
                </a:solidFill>
                <a:effectLst/>
                <a:latin typeface="Gill Sans MT" panose="020B0502020104020203" pitchFamily="34" charset="0"/>
              </a:rPr>
              <a:t>comments"</a:t>
            </a:r>
            <a:r>
              <a:rPr lang="en-US" sz="2000" b="0" dirty="0" err="1">
                <a:solidFill>
                  <a:srgbClr val="000000"/>
                </a:solidFill>
                <a:effectLst/>
                <a:latin typeface="Gill Sans MT" panose="020B0502020104020203" pitchFamily="34" charset="0"/>
              </a:rPr>
              <a:t>,</a:t>
            </a:r>
            <a:r>
              <a:rPr lang="en-US" sz="2000" b="0" dirty="0" err="1">
                <a:solidFill>
                  <a:srgbClr val="3165BB"/>
                </a:solidFill>
                <a:effectLst/>
                <a:latin typeface="Gill Sans MT" panose="020B0502020104020203" pitchFamily="34" charset="0"/>
              </a:rPr>
              <a:t>SUM</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Sheet1[No of Comments]</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[No of comments]</a:t>
            </a:r>
            <a:r>
              <a:rPr lang="en-US" sz="2000" b="0" dirty="0">
                <a:solidFill>
                  <a:srgbClr val="000000"/>
                </a:solidFill>
                <a:effectLst/>
                <a:latin typeface="Gill Sans MT" panose="020B0502020104020203" pitchFamily="34" charset="0"/>
              </a:rPr>
              <a:t>,</a:t>
            </a:r>
            <a:r>
              <a:rPr lang="en-US" sz="2000" b="0" dirty="0">
                <a:solidFill>
                  <a:srgbClr val="0000FF"/>
                </a:solidFill>
                <a:effectLst/>
                <a:latin typeface="Gill Sans MT" panose="020B0502020104020203" pitchFamily="34" charset="0"/>
              </a:rPr>
              <a:t>DESC</a:t>
            </a:r>
            <a:r>
              <a:rPr lang="en-US" sz="2000" b="0" dirty="0">
                <a:solidFill>
                  <a:srgbClr val="000000"/>
                </a:solidFill>
                <a:effectLst/>
                <a:latin typeface="Gill Sans MT" panose="020B0502020104020203" pitchFamily="34" charset="0"/>
              </a:rPr>
              <a:t>)</a:t>
            </a:r>
          </a:p>
          <a:p>
            <a:r>
              <a:rPr lang="en-US" sz="2000" b="0" dirty="0">
                <a:solidFill>
                  <a:srgbClr val="000000"/>
                </a:solidFill>
                <a:effectLst/>
                <a:latin typeface="Gill Sans MT" panose="020B0502020104020203" pitchFamily="34" charset="0"/>
              </a:rPr>
              <a:t>Below we can see the top 5 video’s </a:t>
            </a:r>
          </a:p>
          <a:p>
            <a:endParaRPr lang="en-IN" sz="2000" dirty="0">
              <a:latin typeface="Gill Sans MT" panose="020B0502020104020203" pitchFamily="34" charset="0"/>
            </a:endParaRPr>
          </a:p>
        </p:txBody>
      </p:sp>
      <p:pic>
        <p:nvPicPr>
          <p:cNvPr id="5" name="Picture 4">
            <a:extLst>
              <a:ext uri="{FF2B5EF4-FFF2-40B4-BE49-F238E27FC236}">
                <a16:creationId xmlns:a16="http://schemas.microsoft.com/office/drawing/2014/main" id="{CAF2DB34-E970-433C-9182-6CCB34359B15}"/>
              </a:ext>
            </a:extLst>
          </p:cNvPr>
          <p:cNvPicPr>
            <a:picLocks noChangeAspect="1"/>
          </p:cNvPicPr>
          <p:nvPr/>
        </p:nvPicPr>
        <p:blipFill rotWithShape="1">
          <a:blip r:embed="rId2"/>
          <a:srcRect l="2220" t="19934" r="63189" b="55840"/>
          <a:stretch/>
        </p:blipFill>
        <p:spPr>
          <a:xfrm>
            <a:off x="295469" y="3191068"/>
            <a:ext cx="5216810" cy="1938992"/>
          </a:xfrm>
          <a:prstGeom prst="rect">
            <a:avLst/>
          </a:prstGeom>
        </p:spPr>
      </p:pic>
      <p:pic>
        <p:nvPicPr>
          <p:cNvPr id="7" name="Picture 6">
            <a:extLst>
              <a:ext uri="{FF2B5EF4-FFF2-40B4-BE49-F238E27FC236}">
                <a16:creationId xmlns:a16="http://schemas.microsoft.com/office/drawing/2014/main" id="{3D834BF0-9E8D-7ABA-E189-8B7F94F1A675}"/>
              </a:ext>
            </a:extLst>
          </p:cNvPr>
          <p:cNvPicPr>
            <a:picLocks noChangeAspect="1"/>
          </p:cNvPicPr>
          <p:nvPr/>
        </p:nvPicPr>
        <p:blipFill rotWithShape="1">
          <a:blip r:embed="rId3"/>
          <a:srcRect l="16684" t="29451" r="41683" b="29307"/>
          <a:stretch/>
        </p:blipFill>
        <p:spPr>
          <a:xfrm>
            <a:off x="5670447" y="2422180"/>
            <a:ext cx="6226084" cy="3273269"/>
          </a:xfrm>
          <a:prstGeom prst="rect">
            <a:avLst/>
          </a:prstGeom>
        </p:spPr>
      </p:pic>
    </p:spTree>
    <p:extLst>
      <p:ext uri="{BB962C8B-B14F-4D97-AF65-F5344CB8AC3E}">
        <p14:creationId xmlns:p14="http://schemas.microsoft.com/office/powerpoint/2010/main" val="3663513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F08F2AC-BBB8-2FDB-99E8-A006AD56F791}"/>
              </a:ext>
            </a:extLst>
          </p:cNvPr>
          <p:cNvSpPr/>
          <p:nvPr/>
        </p:nvSpPr>
        <p:spPr>
          <a:xfrm>
            <a:off x="1431946" y="2993381"/>
            <a:ext cx="5534910" cy="1862048"/>
          </a:xfrm>
          <a:prstGeom prst="rect">
            <a:avLst/>
          </a:prstGeom>
          <a:noFill/>
        </p:spPr>
        <p:txBody>
          <a:bodyPr wrap="square" lIns="91440" tIns="45720" rIns="91440" bIns="45720">
            <a:spAutoFit/>
          </a:bodyPr>
          <a:lstStyle/>
          <a:p>
            <a:pPr algn="ctr"/>
            <a:r>
              <a:rPr lang="en-US" sz="11500" b="1" cap="none" spc="0" dirty="0">
                <a:ln w="12700">
                  <a:solidFill>
                    <a:schemeClr val="accent1"/>
                  </a:solidFill>
                  <a:prstDash val="solid"/>
                </a:ln>
                <a:effectLst>
                  <a:outerShdw dist="38100" dir="2640000" algn="bl" rotWithShape="0">
                    <a:schemeClr val="accent1"/>
                  </a:outerShdw>
                </a:effectLst>
                <a:latin typeface="Bradley Hand ITC" panose="03070402050302030203" pitchFamily="66" charset="0"/>
              </a:rPr>
              <a:t>Thank</a:t>
            </a:r>
          </a:p>
        </p:txBody>
      </p:sp>
      <p:sp>
        <p:nvSpPr>
          <p:cNvPr id="15" name="Rectangle 14">
            <a:extLst>
              <a:ext uri="{FF2B5EF4-FFF2-40B4-BE49-F238E27FC236}">
                <a16:creationId xmlns:a16="http://schemas.microsoft.com/office/drawing/2014/main" id="{FF6FCEE2-151A-CCE2-8AB1-529321D74C74}"/>
              </a:ext>
            </a:extLst>
          </p:cNvPr>
          <p:cNvSpPr/>
          <p:nvPr/>
        </p:nvSpPr>
        <p:spPr>
          <a:xfrm>
            <a:off x="6528677" y="3089783"/>
            <a:ext cx="2419379" cy="1862048"/>
          </a:xfrm>
          <a:prstGeom prst="rect">
            <a:avLst/>
          </a:prstGeom>
          <a:noFill/>
        </p:spPr>
        <p:txBody>
          <a:bodyPr wrap="square" lIns="91440" tIns="45720" rIns="91440" bIns="45720">
            <a:spAutoFit/>
          </a:bodyPr>
          <a:lstStyle/>
          <a:p>
            <a:pPr algn="ctr"/>
            <a:r>
              <a:rPr lang="en-US" sz="11500" b="1" cap="none" spc="0" dirty="0">
                <a:ln w="12700">
                  <a:solidFill>
                    <a:schemeClr val="accent1"/>
                  </a:solidFill>
                  <a:prstDash val="solid"/>
                </a:ln>
                <a:effectLst>
                  <a:outerShdw dist="38100" dir="2640000" algn="bl" rotWithShape="0">
                    <a:schemeClr val="accent1"/>
                  </a:outerShdw>
                </a:effectLst>
              </a:rPr>
              <a:t>you</a:t>
            </a:r>
          </a:p>
        </p:txBody>
      </p:sp>
      <p:pic>
        <p:nvPicPr>
          <p:cNvPr id="18" name="Picture 17">
            <a:extLst>
              <a:ext uri="{FF2B5EF4-FFF2-40B4-BE49-F238E27FC236}">
                <a16:creationId xmlns:a16="http://schemas.microsoft.com/office/drawing/2014/main" id="{8302E13E-D894-E8A7-B074-9943B7A84091}"/>
              </a:ext>
            </a:extLst>
          </p:cNvPr>
          <p:cNvPicPr>
            <a:picLocks noChangeAspect="1"/>
          </p:cNvPicPr>
          <p:nvPr/>
        </p:nvPicPr>
        <p:blipFill>
          <a:blip r:embed="rId2"/>
          <a:stretch>
            <a:fillRect/>
          </a:stretch>
        </p:blipFill>
        <p:spPr>
          <a:xfrm>
            <a:off x="9155041" y="3449307"/>
            <a:ext cx="1531620" cy="1143000"/>
          </a:xfrm>
          <a:prstGeom prst="rect">
            <a:avLst/>
          </a:prstGeom>
        </p:spPr>
      </p:pic>
      <p:cxnSp>
        <p:nvCxnSpPr>
          <p:cNvPr id="20" name="Straight Arrow Connector 19">
            <a:extLst>
              <a:ext uri="{FF2B5EF4-FFF2-40B4-BE49-F238E27FC236}">
                <a16:creationId xmlns:a16="http://schemas.microsoft.com/office/drawing/2014/main" id="{361BC412-6884-2183-E66E-C6B803DD0CBB}"/>
              </a:ext>
            </a:extLst>
          </p:cNvPr>
          <p:cNvCxnSpPr/>
          <p:nvPr/>
        </p:nvCxnSpPr>
        <p:spPr>
          <a:xfrm>
            <a:off x="2575250" y="4592307"/>
            <a:ext cx="3620277" cy="0"/>
          </a:xfrm>
          <a:prstGeom prst="straightConnector1">
            <a:avLst/>
          </a:prstGeom>
          <a:ln>
            <a:tailEnd type="triangle"/>
          </a:ln>
          <a:effectLst>
            <a:outerShdw blurRad="152400" dist="317500" dir="5400000" sx="90000" sy="-19000" rotWithShape="0">
              <a:prstClr val="black">
                <a:alpha val="15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24559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randombar(horizontal)">
                                      <p:cBhvr>
                                        <p:cTn id="13" dur="500"/>
                                        <p:tgtEl>
                                          <p:spTgt spid="15"/>
                                        </p:tgtEl>
                                      </p:cBhvr>
                                    </p:animEffect>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 calcmode="lin" valueType="num">
                                      <p:cBhvr>
                                        <p:cTn id="19" dur="1000" fill="hold"/>
                                        <p:tgtEl>
                                          <p:spTgt spid="18"/>
                                        </p:tgtEl>
                                        <p:attrNameLst>
                                          <p:attrName>style.rotation</p:attrName>
                                        </p:attrNameLst>
                                      </p:cBhvr>
                                      <p:tavLst>
                                        <p:tav tm="0">
                                          <p:val>
                                            <p:fltVal val="90"/>
                                          </p:val>
                                        </p:tav>
                                        <p:tav tm="100000">
                                          <p:val>
                                            <p:fltVal val="0"/>
                                          </p:val>
                                        </p:tav>
                                      </p:tavLst>
                                    </p:anim>
                                    <p:animEffect transition="in" filter="fade">
                                      <p:cBhvr>
                                        <p:cTn id="20" dur="1000"/>
                                        <p:tgtEl>
                                          <p:spTgt spid="18"/>
                                        </p:tgtEl>
                                      </p:cBhvr>
                                    </p:animEffect>
                                  </p:childTnLst>
                                </p:cTn>
                              </p:par>
                            </p:childTnLst>
                          </p:cTn>
                        </p:par>
                        <p:par>
                          <p:cTn id="21" fill="hold">
                            <p:stCondLst>
                              <p:cond delay="2000"/>
                            </p:stCondLst>
                            <p:childTnLst>
                              <p:par>
                                <p:cTn id="22" presetID="2" presetClass="entr" presetSubtype="8"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fill="hold"/>
                                        <p:tgtEl>
                                          <p:spTgt spid="20"/>
                                        </p:tgtEl>
                                        <p:attrNameLst>
                                          <p:attrName>ppt_x</p:attrName>
                                        </p:attrNameLst>
                                      </p:cBhvr>
                                      <p:tavLst>
                                        <p:tav tm="0">
                                          <p:val>
                                            <p:strVal val="0-#ppt_w/2"/>
                                          </p:val>
                                        </p:tav>
                                        <p:tav tm="100000">
                                          <p:val>
                                            <p:strVal val="#ppt_x"/>
                                          </p:val>
                                        </p:tav>
                                      </p:tavLst>
                                    </p:anim>
                                    <p:anim calcmode="lin" valueType="num">
                                      <p:cBhvr additive="base">
                                        <p:cTn id="25"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2D2A5DD-688F-49D2-8876-4FF617A0C85C}"/>
              </a:ext>
            </a:extLst>
          </p:cNvPr>
          <p:cNvPicPr>
            <a:picLocks noChangeAspect="1"/>
          </p:cNvPicPr>
          <p:nvPr/>
        </p:nvPicPr>
        <p:blipFill rotWithShape="1">
          <a:blip r:embed="rId2"/>
          <a:srcRect t="12213"/>
          <a:stretch/>
        </p:blipFill>
        <p:spPr>
          <a:xfrm>
            <a:off x="1193540" y="279918"/>
            <a:ext cx="9116788" cy="5298196"/>
          </a:xfrm>
          <a:prstGeom prst="rect">
            <a:avLst/>
          </a:prstGeom>
        </p:spPr>
      </p:pic>
      <p:pic>
        <p:nvPicPr>
          <p:cNvPr id="7" name="Picture 6">
            <a:extLst>
              <a:ext uri="{FF2B5EF4-FFF2-40B4-BE49-F238E27FC236}">
                <a16:creationId xmlns:a16="http://schemas.microsoft.com/office/drawing/2014/main" id="{82F20682-62BD-3C59-A65D-C88757601602}"/>
              </a:ext>
            </a:extLst>
          </p:cNvPr>
          <p:cNvPicPr>
            <a:picLocks noChangeAspect="1"/>
          </p:cNvPicPr>
          <p:nvPr/>
        </p:nvPicPr>
        <p:blipFill>
          <a:blip r:embed="rId3"/>
          <a:stretch>
            <a:fillRect/>
          </a:stretch>
        </p:blipFill>
        <p:spPr>
          <a:xfrm>
            <a:off x="5024437" y="3559530"/>
            <a:ext cx="2869261" cy="2869261"/>
          </a:xfrm>
          <a:prstGeom prst="rect">
            <a:avLst/>
          </a:prstGeom>
        </p:spPr>
      </p:pic>
    </p:spTree>
    <p:extLst>
      <p:ext uri="{BB962C8B-B14F-4D97-AF65-F5344CB8AC3E}">
        <p14:creationId xmlns:p14="http://schemas.microsoft.com/office/powerpoint/2010/main" val="1417811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C0C32E-F0AC-67AF-CF43-92393EC75476}"/>
              </a:ext>
            </a:extLst>
          </p:cNvPr>
          <p:cNvSpPr txBox="1"/>
          <p:nvPr/>
        </p:nvSpPr>
        <p:spPr>
          <a:xfrm>
            <a:off x="460310" y="466530"/>
            <a:ext cx="11271379" cy="461665"/>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1) Import the given data into power BI?</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8A8DD2B9-BCC3-E121-2302-73B09496D063}"/>
              </a:ext>
            </a:extLst>
          </p:cNvPr>
          <p:cNvSpPr txBox="1"/>
          <p:nvPr/>
        </p:nvSpPr>
        <p:spPr>
          <a:xfrm>
            <a:off x="223934" y="1138334"/>
            <a:ext cx="11187405" cy="1323439"/>
          </a:xfrm>
          <a:prstGeom prst="rect">
            <a:avLst/>
          </a:prstGeom>
          <a:noFill/>
        </p:spPr>
        <p:txBody>
          <a:bodyPr wrap="square" rtlCol="0">
            <a:spAutoFit/>
          </a:bodyPr>
          <a:lstStyle/>
          <a:p>
            <a:r>
              <a:rPr lang="en-IN" sz="2000" dirty="0">
                <a:latin typeface="Gill Sans MT" panose="020B0502020104020203" pitchFamily="34" charset="0"/>
              </a:rPr>
              <a:t>Ans) Click the </a:t>
            </a:r>
            <a:r>
              <a:rPr lang="en-IN" sz="2000" dirty="0" err="1">
                <a:latin typeface="Gill Sans MT" panose="020B0502020104020203" pitchFamily="34" charset="0"/>
              </a:rPr>
              <a:t>Getdata</a:t>
            </a:r>
            <a:r>
              <a:rPr lang="en-IN" sz="2000" dirty="0">
                <a:latin typeface="Gill Sans MT" panose="020B0502020104020203" pitchFamily="34" charset="0"/>
              </a:rPr>
              <a:t> from the home </a:t>
            </a:r>
            <a:r>
              <a:rPr lang="en-IN" sz="2000" dirty="0" err="1">
                <a:latin typeface="Gill Sans MT" panose="020B0502020104020203" pitchFamily="34" charset="0"/>
              </a:rPr>
              <a:t>ribbion</a:t>
            </a:r>
            <a:r>
              <a:rPr lang="en-IN" sz="2000" dirty="0">
                <a:latin typeface="Gill Sans MT" panose="020B0502020104020203" pitchFamily="34" charset="0"/>
              </a:rPr>
              <a:t> select the source type here I import the data from the                excel  then select the file and it directly get with navigator window in the down we have load and transform if we click transform it goes to power query editor window it helps us to edit the data or we click the load it loads the data into power BI desktop window.</a:t>
            </a:r>
          </a:p>
        </p:txBody>
      </p:sp>
      <p:pic>
        <p:nvPicPr>
          <p:cNvPr id="5" name="Picture 4">
            <a:extLst>
              <a:ext uri="{FF2B5EF4-FFF2-40B4-BE49-F238E27FC236}">
                <a16:creationId xmlns:a16="http://schemas.microsoft.com/office/drawing/2014/main" id="{7A369789-216E-E91D-207A-F2AC4E75A553}"/>
              </a:ext>
            </a:extLst>
          </p:cNvPr>
          <p:cNvPicPr>
            <a:picLocks noChangeAspect="1"/>
          </p:cNvPicPr>
          <p:nvPr/>
        </p:nvPicPr>
        <p:blipFill>
          <a:blip r:embed="rId2"/>
          <a:stretch>
            <a:fillRect/>
          </a:stretch>
        </p:blipFill>
        <p:spPr>
          <a:xfrm>
            <a:off x="902451" y="2599582"/>
            <a:ext cx="3921475" cy="3120084"/>
          </a:xfrm>
          <a:prstGeom prst="rect">
            <a:avLst/>
          </a:prstGeom>
        </p:spPr>
      </p:pic>
      <p:pic>
        <p:nvPicPr>
          <p:cNvPr id="7" name="Picture 6">
            <a:extLst>
              <a:ext uri="{FF2B5EF4-FFF2-40B4-BE49-F238E27FC236}">
                <a16:creationId xmlns:a16="http://schemas.microsoft.com/office/drawing/2014/main" id="{0B3A4519-315E-6FC6-DE06-840340C02D04}"/>
              </a:ext>
            </a:extLst>
          </p:cNvPr>
          <p:cNvPicPr>
            <a:picLocks noChangeAspect="1"/>
          </p:cNvPicPr>
          <p:nvPr/>
        </p:nvPicPr>
        <p:blipFill rotWithShape="1">
          <a:blip r:embed="rId3"/>
          <a:srcRect l="86174" t="14598" b="37182"/>
          <a:stretch/>
        </p:blipFill>
        <p:spPr>
          <a:xfrm>
            <a:off x="7368076" y="2795312"/>
            <a:ext cx="1579981" cy="2924354"/>
          </a:xfrm>
          <a:prstGeom prst="rect">
            <a:avLst/>
          </a:prstGeom>
        </p:spPr>
      </p:pic>
    </p:spTree>
    <p:extLst>
      <p:ext uri="{BB962C8B-B14F-4D97-AF65-F5344CB8AC3E}">
        <p14:creationId xmlns:p14="http://schemas.microsoft.com/office/powerpoint/2010/main" val="1840168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0BBDED-0CCA-6B15-AC9C-7F2006689484}"/>
              </a:ext>
            </a:extLst>
          </p:cNvPr>
          <p:cNvSpPr txBox="1"/>
          <p:nvPr/>
        </p:nvSpPr>
        <p:spPr>
          <a:xfrm>
            <a:off x="429208" y="447869"/>
            <a:ext cx="11290041" cy="830997"/>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2) Check the Null and empty values and take that percentage and represent those values in the ppt? Remove all the nulls and errors from the data and load the data?</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93FC3135-1342-F1BD-E7D4-2E6497D4AB15}"/>
              </a:ext>
            </a:extLst>
          </p:cNvPr>
          <p:cNvSpPr txBox="1"/>
          <p:nvPr/>
        </p:nvSpPr>
        <p:spPr>
          <a:xfrm>
            <a:off x="177282" y="1632857"/>
            <a:ext cx="11075436" cy="1631216"/>
          </a:xfrm>
          <a:prstGeom prst="rect">
            <a:avLst/>
          </a:prstGeom>
          <a:noFill/>
        </p:spPr>
        <p:txBody>
          <a:bodyPr wrap="square" rtlCol="0">
            <a:spAutoFit/>
          </a:bodyPr>
          <a:lstStyle/>
          <a:p>
            <a:r>
              <a:rPr lang="en-IN" sz="2000" dirty="0">
                <a:latin typeface="Gill Sans MT" panose="020B0502020104020203" pitchFamily="34" charset="0"/>
              </a:rPr>
              <a:t>Ans) Check all the columns if there is any null and empty values in the below of columns name there a green line passing if there is any errors or null values we can see only 3 columns having empty values they are below and remove empty by clicking down arrow beside of column name click on remove empty then we can remove the null values from that column and click the close and apply then we can import the data to power BI desktop window. </a:t>
            </a:r>
          </a:p>
        </p:txBody>
      </p:sp>
      <p:pic>
        <p:nvPicPr>
          <p:cNvPr id="5" name="Picture 4">
            <a:extLst>
              <a:ext uri="{FF2B5EF4-FFF2-40B4-BE49-F238E27FC236}">
                <a16:creationId xmlns:a16="http://schemas.microsoft.com/office/drawing/2014/main" id="{65FD1EED-2540-198D-4F1A-FB29BA60B1A1}"/>
              </a:ext>
            </a:extLst>
          </p:cNvPr>
          <p:cNvPicPr>
            <a:picLocks noChangeAspect="1"/>
          </p:cNvPicPr>
          <p:nvPr/>
        </p:nvPicPr>
        <p:blipFill rotWithShape="1">
          <a:blip r:embed="rId2"/>
          <a:srcRect l="22654" t="21405" r="59362" b="59107"/>
          <a:stretch/>
        </p:blipFill>
        <p:spPr>
          <a:xfrm>
            <a:off x="429208" y="3451060"/>
            <a:ext cx="2864498" cy="1745969"/>
          </a:xfrm>
          <a:prstGeom prst="rect">
            <a:avLst/>
          </a:prstGeom>
        </p:spPr>
      </p:pic>
      <p:pic>
        <p:nvPicPr>
          <p:cNvPr id="7" name="Picture 6">
            <a:extLst>
              <a:ext uri="{FF2B5EF4-FFF2-40B4-BE49-F238E27FC236}">
                <a16:creationId xmlns:a16="http://schemas.microsoft.com/office/drawing/2014/main" id="{732ACB6E-91E0-DB36-7F9A-D2C0F2F160FD}"/>
              </a:ext>
            </a:extLst>
          </p:cNvPr>
          <p:cNvPicPr>
            <a:picLocks noChangeAspect="1"/>
          </p:cNvPicPr>
          <p:nvPr/>
        </p:nvPicPr>
        <p:blipFill rotWithShape="1">
          <a:blip r:embed="rId3"/>
          <a:srcRect l="24030" t="20704" r="55306" b="59592"/>
          <a:stretch/>
        </p:blipFill>
        <p:spPr>
          <a:xfrm>
            <a:off x="4108367" y="3451060"/>
            <a:ext cx="3340359" cy="1791720"/>
          </a:xfrm>
          <a:prstGeom prst="rect">
            <a:avLst/>
          </a:prstGeom>
        </p:spPr>
      </p:pic>
      <p:pic>
        <p:nvPicPr>
          <p:cNvPr id="9" name="Picture 8">
            <a:extLst>
              <a:ext uri="{FF2B5EF4-FFF2-40B4-BE49-F238E27FC236}">
                <a16:creationId xmlns:a16="http://schemas.microsoft.com/office/drawing/2014/main" id="{C8116F5C-B090-3771-E6BA-171729323705}"/>
              </a:ext>
            </a:extLst>
          </p:cNvPr>
          <p:cNvPicPr>
            <a:picLocks noChangeAspect="1"/>
          </p:cNvPicPr>
          <p:nvPr/>
        </p:nvPicPr>
        <p:blipFill rotWithShape="1">
          <a:blip r:embed="rId4"/>
          <a:srcRect l="27934" t="21709" r="53316" b="59319"/>
          <a:stretch/>
        </p:blipFill>
        <p:spPr>
          <a:xfrm>
            <a:off x="8263388" y="3428185"/>
            <a:ext cx="3147951" cy="1791720"/>
          </a:xfrm>
          <a:prstGeom prst="rect">
            <a:avLst/>
          </a:prstGeom>
        </p:spPr>
      </p:pic>
    </p:spTree>
    <p:extLst>
      <p:ext uri="{BB962C8B-B14F-4D97-AF65-F5344CB8AC3E}">
        <p14:creationId xmlns:p14="http://schemas.microsoft.com/office/powerpoint/2010/main" val="3087210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F40296-B0CD-30F6-45C8-FF7A553D1C29}"/>
              </a:ext>
            </a:extLst>
          </p:cNvPr>
          <p:cNvSpPr txBox="1"/>
          <p:nvPr/>
        </p:nvSpPr>
        <p:spPr>
          <a:xfrm>
            <a:off x="510074" y="1632856"/>
            <a:ext cx="10898155" cy="830997"/>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3) How many persons collected equal amount of data among the all persons and who are those?</a:t>
            </a:r>
            <a:endParaRPr lang="en-IN" sz="2400" dirty="0">
              <a:solidFill>
                <a:srgbClr val="FF0000"/>
              </a:solidFill>
              <a:latin typeface="Gill Sans MT" panose="020B0502020104020203" pitchFamily="34" charset="0"/>
            </a:endParaRPr>
          </a:p>
        </p:txBody>
      </p:sp>
      <p:sp>
        <p:nvSpPr>
          <p:cNvPr id="4" name="TextBox 3">
            <a:extLst>
              <a:ext uri="{FF2B5EF4-FFF2-40B4-BE49-F238E27FC236}">
                <a16:creationId xmlns:a16="http://schemas.microsoft.com/office/drawing/2014/main" id="{8FEC9120-2068-5A89-9555-73F1E0CF76D3}"/>
              </a:ext>
            </a:extLst>
          </p:cNvPr>
          <p:cNvSpPr txBox="1"/>
          <p:nvPr/>
        </p:nvSpPr>
        <p:spPr>
          <a:xfrm>
            <a:off x="298580" y="2547258"/>
            <a:ext cx="10898155" cy="1015663"/>
          </a:xfrm>
          <a:prstGeom prst="rect">
            <a:avLst/>
          </a:prstGeom>
          <a:noFill/>
        </p:spPr>
        <p:txBody>
          <a:bodyPr wrap="square" rtlCol="0">
            <a:spAutoFit/>
          </a:bodyPr>
          <a:lstStyle/>
          <a:p>
            <a:r>
              <a:rPr lang="en-IN" sz="2000" dirty="0">
                <a:latin typeface="Gill Sans MT" panose="020B0502020104020203" pitchFamily="34" charset="0"/>
              </a:rPr>
              <a:t>Ans)  Akash </a:t>
            </a:r>
            <a:r>
              <a:rPr lang="en-IN" sz="2000" dirty="0" err="1">
                <a:latin typeface="Gill Sans MT" panose="020B0502020104020203" pitchFamily="34" charset="0"/>
              </a:rPr>
              <a:t>Dodia</a:t>
            </a:r>
            <a:r>
              <a:rPr lang="en-IN" sz="2000" dirty="0">
                <a:latin typeface="Gill Sans MT" panose="020B0502020104020203" pitchFamily="34" charset="0"/>
              </a:rPr>
              <a:t>, Adarsh, Akhil Teja, Farhaan </a:t>
            </a:r>
            <a:r>
              <a:rPr lang="en-IN" sz="2000" dirty="0" err="1">
                <a:latin typeface="Gill Sans MT" panose="020B0502020104020203" pitchFamily="34" charset="0"/>
              </a:rPr>
              <a:t>janali</a:t>
            </a:r>
            <a:r>
              <a:rPr lang="en-IN" sz="2000" dirty="0">
                <a:latin typeface="Gill Sans MT" panose="020B0502020104020203" pitchFamily="34" charset="0"/>
              </a:rPr>
              <a:t>, Harshit </a:t>
            </a:r>
            <a:r>
              <a:rPr lang="en-IN" sz="2000" dirty="0" err="1">
                <a:latin typeface="Gill Sans MT" panose="020B0502020104020203" pitchFamily="34" charset="0"/>
              </a:rPr>
              <a:t>Prajapat</a:t>
            </a:r>
            <a:r>
              <a:rPr lang="en-IN" sz="2000" dirty="0">
                <a:latin typeface="Gill Sans MT" panose="020B0502020104020203" pitchFamily="34" charset="0"/>
              </a:rPr>
              <a:t>, </a:t>
            </a:r>
            <a:r>
              <a:rPr lang="en-IN" sz="2000" dirty="0" err="1">
                <a:latin typeface="Gill Sans MT" panose="020B0502020104020203" pitchFamily="34" charset="0"/>
              </a:rPr>
              <a:t>Jaimo</a:t>
            </a:r>
            <a:r>
              <a:rPr lang="en-IN" sz="2000" dirty="0">
                <a:latin typeface="Gill Sans MT" panose="020B0502020104020203" pitchFamily="34" charset="0"/>
              </a:rPr>
              <a:t>, Prateek, Rahul Singh, Sanjay Lakshman, </a:t>
            </a:r>
            <a:r>
              <a:rPr lang="en-IN" sz="2000" dirty="0" err="1">
                <a:latin typeface="Gill Sans MT" panose="020B0502020104020203" pitchFamily="34" charset="0"/>
              </a:rPr>
              <a:t>Shasahank</a:t>
            </a:r>
            <a:r>
              <a:rPr lang="en-IN" sz="2000" dirty="0">
                <a:latin typeface="Gill Sans MT" panose="020B0502020104020203" pitchFamily="34" charset="0"/>
              </a:rPr>
              <a:t>, </a:t>
            </a:r>
            <a:r>
              <a:rPr lang="en-IN" sz="2000" dirty="0" err="1">
                <a:latin typeface="Gill Sans MT" panose="020B0502020104020203" pitchFamily="34" charset="0"/>
              </a:rPr>
              <a:t>Syedshank</a:t>
            </a:r>
            <a:r>
              <a:rPr lang="en-IN" sz="2000" dirty="0">
                <a:latin typeface="Gill Sans MT" panose="020B0502020104020203" pitchFamily="34" charset="0"/>
              </a:rPr>
              <a:t>, Syed Safdar, </a:t>
            </a:r>
            <a:r>
              <a:rPr lang="en-IN" sz="2000" dirty="0" err="1">
                <a:latin typeface="Gill Sans MT" panose="020B0502020104020203" pitchFamily="34" charset="0"/>
              </a:rPr>
              <a:t>Thinesh</a:t>
            </a:r>
            <a:r>
              <a:rPr lang="en-IN" sz="2000" dirty="0">
                <a:latin typeface="Gill Sans MT" panose="020B0502020104020203" pitchFamily="34" charset="0"/>
              </a:rPr>
              <a:t> these are the 11 persons collected equal amount of data.</a:t>
            </a:r>
          </a:p>
        </p:txBody>
      </p:sp>
    </p:spTree>
    <p:extLst>
      <p:ext uri="{BB962C8B-B14F-4D97-AF65-F5344CB8AC3E}">
        <p14:creationId xmlns:p14="http://schemas.microsoft.com/office/powerpoint/2010/main" val="3598038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0A1105-AC7F-1C09-F119-CA18DBA855FF}"/>
              </a:ext>
            </a:extLst>
          </p:cNvPr>
          <p:cNvSpPr txBox="1"/>
          <p:nvPr/>
        </p:nvSpPr>
        <p:spPr>
          <a:xfrm>
            <a:off x="503852" y="643812"/>
            <a:ext cx="11075437" cy="830997"/>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4) How many creator’s using premiered versions of </a:t>
            </a:r>
            <a:r>
              <a:rPr lang="en-US" sz="2400" dirty="0" err="1">
                <a:solidFill>
                  <a:srgbClr val="FF0000"/>
                </a:solidFill>
                <a:latin typeface="Gill Sans MT" panose="020B0502020104020203" pitchFamily="34" charset="0"/>
              </a:rPr>
              <a:t>youtube</a:t>
            </a:r>
            <a:r>
              <a:rPr lang="en-US" sz="2400" dirty="0">
                <a:solidFill>
                  <a:srgbClr val="FF0000"/>
                </a:solidFill>
                <a:latin typeface="Gill Sans MT" panose="020B0502020104020203" pitchFamily="34" charset="0"/>
              </a:rPr>
              <a:t> from the given data and make a visualization using doughnut chart?</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E97EEDB0-04C9-07FF-6FEC-28EA67225678}"/>
              </a:ext>
            </a:extLst>
          </p:cNvPr>
          <p:cNvSpPr txBox="1"/>
          <p:nvPr/>
        </p:nvSpPr>
        <p:spPr>
          <a:xfrm>
            <a:off x="242596" y="1856792"/>
            <a:ext cx="11112759" cy="1323439"/>
          </a:xfrm>
          <a:prstGeom prst="rect">
            <a:avLst/>
          </a:prstGeom>
          <a:noFill/>
        </p:spPr>
        <p:txBody>
          <a:bodyPr wrap="square" rtlCol="0">
            <a:spAutoFit/>
          </a:bodyPr>
          <a:lstStyle/>
          <a:p>
            <a:r>
              <a:rPr lang="en-IN" sz="2000" dirty="0">
                <a:latin typeface="Gill Sans MT" panose="020B0502020104020203" pitchFamily="34" charset="0"/>
              </a:rPr>
              <a:t>Ans) 114 creator’s using premiered versions of </a:t>
            </a:r>
            <a:r>
              <a:rPr lang="en-IN" sz="2000" dirty="0" err="1">
                <a:latin typeface="Gill Sans MT" panose="020B0502020104020203" pitchFamily="34" charset="0"/>
              </a:rPr>
              <a:t>youtube</a:t>
            </a:r>
            <a:r>
              <a:rPr lang="en-IN" sz="2000" dirty="0">
                <a:latin typeface="Gill Sans MT" panose="020B0502020104020203" pitchFamily="34" charset="0"/>
              </a:rPr>
              <a:t>. Select the doughnut chart from the visualizations</a:t>
            </a:r>
          </a:p>
          <a:p>
            <a:r>
              <a:rPr lang="en-IN" sz="2000" dirty="0">
                <a:latin typeface="Gill Sans MT" panose="020B0502020104020203" pitchFamily="34" charset="0"/>
              </a:rPr>
              <a:t>drag the premiered or not column into the legends and drag the creators name column into the values make that column in </a:t>
            </a:r>
            <a:r>
              <a:rPr lang="en-IN" sz="2000" dirty="0" err="1">
                <a:latin typeface="Gill Sans MT" panose="020B0502020104020203" pitchFamily="34" charset="0"/>
              </a:rPr>
              <a:t>distint</a:t>
            </a:r>
            <a:r>
              <a:rPr lang="en-IN" sz="2000" dirty="0">
                <a:latin typeface="Gill Sans MT" panose="020B0502020104020203" pitchFamily="34" charset="0"/>
              </a:rPr>
              <a:t> count because that column contains duplicate values or repeated values. Here premiered creators represented with </a:t>
            </a:r>
            <a:r>
              <a:rPr lang="en-IN" sz="2000" dirty="0" err="1">
                <a:latin typeface="Gill Sans MT" panose="020B0502020104020203" pitchFamily="34" charset="0"/>
              </a:rPr>
              <a:t>maron</a:t>
            </a:r>
            <a:r>
              <a:rPr lang="en-IN" sz="2000" dirty="0">
                <a:latin typeface="Gill Sans MT" panose="020B0502020104020203" pitchFamily="34" charset="0"/>
              </a:rPr>
              <a:t> colour in the doughnut chart.</a:t>
            </a:r>
          </a:p>
        </p:txBody>
      </p:sp>
      <p:pic>
        <p:nvPicPr>
          <p:cNvPr id="5" name="Picture 4">
            <a:extLst>
              <a:ext uri="{FF2B5EF4-FFF2-40B4-BE49-F238E27FC236}">
                <a16:creationId xmlns:a16="http://schemas.microsoft.com/office/drawing/2014/main" id="{B9645C91-EBF6-F014-9F5E-6BA414322526}"/>
              </a:ext>
            </a:extLst>
          </p:cNvPr>
          <p:cNvPicPr>
            <a:picLocks noChangeAspect="1"/>
          </p:cNvPicPr>
          <p:nvPr/>
        </p:nvPicPr>
        <p:blipFill rotWithShape="1">
          <a:blip r:embed="rId2"/>
          <a:srcRect l="28966" t="32056" r="42651" b="22962"/>
          <a:stretch/>
        </p:blipFill>
        <p:spPr>
          <a:xfrm>
            <a:off x="3850608" y="3097763"/>
            <a:ext cx="3571968" cy="3004457"/>
          </a:xfrm>
          <a:prstGeom prst="rect">
            <a:avLst/>
          </a:prstGeom>
        </p:spPr>
      </p:pic>
    </p:spTree>
    <p:extLst>
      <p:ext uri="{BB962C8B-B14F-4D97-AF65-F5344CB8AC3E}">
        <p14:creationId xmlns:p14="http://schemas.microsoft.com/office/powerpoint/2010/main" val="1544617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DFD8C3-E38A-E8EC-C5EA-D7448A718339}"/>
              </a:ext>
            </a:extLst>
          </p:cNvPr>
          <p:cNvSpPr txBox="1"/>
          <p:nvPr/>
        </p:nvSpPr>
        <p:spPr>
          <a:xfrm>
            <a:off x="419878" y="401217"/>
            <a:ext cx="10674220" cy="461665"/>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5)Top 5 Youtubers with more </a:t>
            </a:r>
            <a:r>
              <a:rPr lang="en-US" sz="2400" dirty="0" err="1">
                <a:solidFill>
                  <a:srgbClr val="FF0000"/>
                </a:solidFill>
                <a:latin typeface="Gill Sans MT" panose="020B0502020104020203" pitchFamily="34" charset="0"/>
              </a:rPr>
              <a:t>subcribers</a:t>
            </a:r>
            <a:r>
              <a:rPr lang="en-US" sz="2400" dirty="0">
                <a:solidFill>
                  <a:srgbClr val="FF0000"/>
                </a:solidFill>
                <a:latin typeface="Gill Sans MT" panose="020B0502020104020203" pitchFamily="34" charset="0"/>
              </a:rPr>
              <a:t> from the given data?</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E99513F9-E724-0CAF-A51D-9D5920F2845E}"/>
              </a:ext>
            </a:extLst>
          </p:cNvPr>
          <p:cNvSpPr txBox="1"/>
          <p:nvPr/>
        </p:nvSpPr>
        <p:spPr>
          <a:xfrm>
            <a:off x="223935" y="862882"/>
            <a:ext cx="11066106" cy="2554545"/>
          </a:xfrm>
          <a:prstGeom prst="rect">
            <a:avLst/>
          </a:prstGeom>
          <a:noFill/>
        </p:spPr>
        <p:txBody>
          <a:bodyPr wrap="square" rtlCol="0">
            <a:spAutoFit/>
          </a:bodyPr>
          <a:lstStyle/>
          <a:p>
            <a:r>
              <a:rPr lang="en-IN" sz="2000" dirty="0">
                <a:latin typeface="Gill Sans MT" panose="020B0502020104020203" pitchFamily="34" charset="0"/>
              </a:rPr>
              <a:t>Ans) For 5 youtubers I can create separate table with creators name and total </a:t>
            </a:r>
            <a:r>
              <a:rPr lang="en-IN" sz="2000" dirty="0" err="1">
                <a:latin typeface="Gill Sans MT" panose="020B0502020104020203" pitchFamily="34" charset="0"/>
              </a:rPr>
              <a:t>subcribers</a:t>
            </a:r>
            <a:r>
              <a:rPr lang="en-IN" sz="2000" dirty="0">
                <a:latin typeface="Gill Sans MT" panose="020B0502020104020203" pitchFamily="34" charset="0"/>
              </a:rPr>
              <a:t> for better understanding with using of DAX function on the formula bar in the model view or we can find through filtering also</a:t>
            </a:r>
          </a:p>
          <a:p>
            <a:r>
              <a:rPr lang="en-US" sz="2000" b="0" dirty="0">
                <a:solidFill>
                  <a:srgbClr val="000000"/>
                </a:solidFill>
                <a:effectLst/>
                <a:latin typeface="Gill Sans MT" panose="020B0502020104020203" pitchFamily="34" charset="0"/>
              </a:rPr>
              <a:t>Top 5 youtubers = </a:t>
            </a:r>
            <a:r>
              <a:rPr lang="en-US" sz="2000" b="0" dirty="0">
                <a:solidFill>
                  <a:srgbClr val="3165BB"/>
                </a:solidFill>
                <a:effectLst/>
                <a:latin typeface="Gill Sans MT" panose="020B0502020104020203" pitchFamily="34" charset="0"/>
              </a:rPr>
              <a:t>TOPN</a:t>
            </a:r>
            <a:r>
              <a:rPr lang="en-US" sz="2000" b="0" dirty="0">
                <a:solidFill>
                  <a:srgbClr val="000000"/>
                </a:solidFill>
                <a:effectLst/>
                <a:latin typeface="Gill Sans MT" panose="020B0502020104020203" pitchFamily="34" charset="0"/>
              </a:rPr>
              <a:t>(</a:t>
            </a:r>
            <a:r>
              <a:rPr lang="en-US" sz="2000" b="0" dirty="0">
                <a:solidFill>
                  <a:srgbClr val="09885A"/>
                </a:solidFill>
                <a:effectLst/>
                <a:latin typeface="Gill Sans MT" panose="020B0502020104020203" pitchFamily="34" charset="0"/>
              </a:rPr>
              <a:t>5</a:t>
            </a:r>
            <a:r>
              <a:rPr lang="en-US" sz="2000" b="0" dirty="0">
                <a:solidFill>
                  <a:srgbClr val="000000"/>
                </a:solidFill>
                <a:effectLst/>
                <a:latin typeface="Gill Sans MT" panose="020B0502020104020203" pitchFamily="34" charset="0"/>
              </a:rPr>
              <a:t>,</a:t>
            </a:r>
            <a:r>
              <a:rPr lang="en-US" sz="2000" b="0" dirty="0">
                <a:solidFill>
                  <a:srgbClr val="3165BB"/>
                </a:solidFill>
                <a:effectLst/>
                <a:latin typeface="Gill Sans MT" panose="020B0502020104020203" pitchFamily="34" charset="0"/>
              </a:rPr>
              <a:t>SUMMARIZE</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Sheet1[Creator Name]</a:t>
            </a:r>
            <a:r>
              <a:rPr lang="en-US" sz="2000" b="0" dirty="0">
                <a:solidFill>
                  <a:srgbClr val="000000"/>
                </a:solidFill>
                <a:effectLst/>
                <a:latin typeface="Gill Sans MT" panose="020B0502020104020203" pitchFamily="34" charset="0"/>
              </a:rPr>
              <a:t>,</a:t>
            </a:r>
            <a:r>
              <a:rPr lang="en-US" sz="2000" b="0" dirty="0">
                <a:solidFill>
                  <a:srgbClr val="A31515"/>
                </a:solidFill>
                <a:effectLst/>
                <a:latin typeface="Gill Sans MT" panose="020B0502020104020203" pitchFamily="34" charset="0"/>
              </a:rPr>
              <a:t>"Total channel </a:t>
            </a:r>
            <a:r>
              <a:rPr lang="en-US" sz="2000" b="0" dirty="0" err="1">
                <a:solidFill>
                  <a:srgbClr val="A31515"/>
                </a:solidFill>
                <a:effectLst/>
                <a:latin typeface="Gill Sans MT" panose="020B0502020104020203" pitchFamily="34" charset="0"/>
              </a:rPr>
              <a:t>subcribers</a:t>
            </a:r>
            <a:r>
              <a:rPr lang="en-US" sz="2000" b="0" dirty="0">
                <a:solidFill>
                  <a:srgbClr val="A31515"/>
                </a:solidFill>
                <a:effectLst/>
                <a:latin typeface="Gill Sans MT" panose="020B0502020104020203" pitchFamily="34" charset="0"/>
              </a:rPr>
              <a:t>"</a:t>
            </a:r>
            <a:r>
              <a:rPr lang="en-US" sz="2000" b="0" dirty="0">
                <a:solidFill>
                  <a:srgbClr val="000000"/>
                </a:solidFill>
                <a:effectLst/>
                <a:latin typeface="Gill Sans MT" panose="020B0502020104020203" pitchFamily="34" charset="0"/>
              </a:rPr>
              <a:t>,</a:t>
            </a:r>
            <a:r>
              <a:rPr lang="en-US" sz="2000" b="0" dirty="0">
                <a:solidFill>
                  <a:srgbClr val="3165BB"/>
                </a:solidFill>
                <a:effectLst/>
                <a:latin typeface="Gill Sans MT" panose="020B0502020104020203" pitchFamily="34" charset="0"/>
              </a:rPr>
              <a:t>SUM</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Sheet1[Total Channel </a:t>
            </a:r>
            <a:r>
              <a:rPr lang="en-US" sz="2000" b="0" dirty="0" err="1">
                <a:solidFill>
                  <a:srgbClr val="001080"/>
                </a:solidFill>
                <a:effectLst/>
                <a:latin typeface="Gill Sans MT" panose="020B0502020104020203" pitchFamily="34" charset="0"/>
              </a:rPr>
              <a:t>Subcribers</a:t>
            </a:r>
            <a:r>
              <a:rPr lang="en-US" sz="2000" b="0" dirty="0">
                <a:solidFill>
                  <a:srgbClr val="001080"/>
                </a:solidFill>
                <a:effectLst/>
                <a:latin typeface="Gill Sans MT" panose="020B0502020104020203" pitchFamily="34" charset="0"/>
              </a:rPr>
              <a:t>]</a:t>
            </a:r>
            <a:r>
              <a:rPr lang="en-US" sz="2000" b="0" dirty="0">
                <a:solidFill>
                  <a:srgbClr val="000000"/>
                </a:solidFill>
                <a:effectLst/>
                <a:latin typeface="Gill Sans MT" panose="020B0502020104020203" pitchFamily="34" charset="0"/>
              </a:rPr>
              <a:t>)),</a:t>
            </a:r>
            <a:r>
              <a:rPr lang="en-US" sz="2000" b="0" dirty="0">
                <a:solidFill>
                  <a:srgbClr val="001080"/>
                </a:solidFill>
                <a:effectLst/>
                <a:latin typeface="Gill Sans MT" panose="020B0502020104020203" pitchFamily="34" charset="0"/>
              </a:rPr>
              <a:t>[Total channel </a:t>
            </a:r>
            <a:r>
              <a:rPr lang="en-US" sz="2000" b="0" dirty="0" err="1">
                <a:solidFill>
                  <a:srgbClr val="001080"/>
                </a:solidFill>
                <a:effectLst/>
                <a:latin typeface="Gill Sans MT" panose="020B0502020104020203" pitchFamily="34" charset="0"/>
              </a:rPr>
              <a:t>subcribers</a:t>
            </a:r>
            <a:r>
              <a:rPr lang="en-US" sz="2000" b="0" dirty="0">
                <a:solidFill>
                  <a:srgbClr val="001080"/>
                </a:solidFill>
                <a:effectLst/>
                <a:latin typeface="Gill Sans MT" panose="020B0502020104020203" pitchFamily="34" charset="0"/>
              </a:rPr>
              <a:t>]</a:t>
            </a:r>
            <a:r>
              <a:rPr lang="en-US" sz="2000" b="0" dirty="0">
                <a:solidFill>
                  <a:srgbClr val="000000"/>
                </a:solidFill>
                <a:effectLst/>
                <a:latin typeface="Gill Sans MT" panose="020B0502020104020203" pitchFamily="34" charset="0"/>
              </a:rPr>
              <a:t>,</a:t>
            </a:r>
            <a:r>
              <a:rPr lang="en-US" sz="2000" b="0" dirty="0">
                <a:solidFill>
                  <a:srgbClr val="0000FF"/>
                </a:solidFill>
                <a:effectLst/>
                <a:latin typeface="Gill Sans MT" panose="020B0502020104020203" pitchFamily="34" charset="0"/>
              </a:rPr>
              <a:t>DESC</a:t>
            </a:r>
            <a:r>
              <a:rPr lang="en-US" sz="2000" b="0" dirty="0">
                <a:solidFill>
                  <a:srgbClr val="000000"/>
                </a:solidFill>
                <a:effectLst/>
                <a:latin typeface="Gill Sans MT" panose="020B0502020104020203" pitchFamily="34" charset="0"/>
              </a:rPr>
              <a:t>)</a:t>
            </a:r>
          </a:p>
          <a:p>
            <a:endParaRPr lang="en-US" sz="2000" b="0" dirty="0">
              <a:solidFill>
                <a:srgbClr val="000000"/>
              </a:solidFill>
              <a:effectLst/>
              <a:latin typeface="Gill Sans MT" panose="020B0502020104020203" pitchFamily="34" charset="0"/>
            </a:endParaRPr>
          </a:p>
          <a:p>
            <a:r>
              <a:rPr lang="en-IN" sz="2000" dirty="0">
                <a:latin typeface="Gill Sans MT" panose="020B0502020104020203" pitchFamily="34" charset="0"/>
              </a:rPr>
              <a:t>Business Insider , Fabio </a:t>
            </a:r>
            <a:r>
              <a:rPr lang="en-IN" sz="2000" dirty="0" err="1">
                <a:latin typeface="Gill Sans MT" panose="020B0502020104020203" pitchFamily="34" charset="0"/>
              </a:rPr>
              <a:t>Wibmer</a:t>
            </a:r>
            <a:r>
              <a:rPr lang="en-IN" sz="2000" dirty="0">
                <a:latin typeface="Gill Sans MT" panose="020B0502020104020203" pitchFamily="34" charset="0"/>
              </a:rPr>
              <a:t> , Zakir khan , </a:t>
            </a:r>
            <a:r>
              <a:rPr lang="en-IN" sz="2000" dirty="0" err="1">
                <a:latin typeface="Gill Sans MT" panose="020B0502020104020203" pitchFamily="34" charset="0"/>
              </a:rPr>
              <a:t>Edureka</a:t>
            </a:r>
            <a:r>
              <a:rPr lang="en-IN" sz="2000" dirty="0">
                <a:latin typeface="Gill Sans MT" panose="020B0502020104020203" pitchFamily="34" charset="0"/>
              </a:rPr>
              <a:t>  , Alex Hirschi are the top 5 youtubers with more </a:t>
            </a:r>
            <a:r>
              <a:rPr lang="en-IN" sz="2000" dirty="0" err="1">
                <a:latin typeface="Gill Sans MT" panose="020B0502020104020203" pitchFamily="34" charset="0"/>
              </a:rPr>
              <a:t>subcribers</a:t>
            </a:r>
            <a:r>
              <a:rPr lang="en-IN" sz="2000" dirty="0">
                <a:latin typeface="Gill Sans MT" panose="020B0502020104020203" pitchFamily="34" charset="0"/>
              </a:rPr>
              <a:t>. </a:t>
            </a:r>
          </a:p>
        </p:txBody>
      </p:sp>
      <p:pic>
        <p:nvPicPr>
          <p:cNvPr id="5" name="Picture 4">
            <a:extLst>
              <a:ext uri="{FF2B5EF4-FFF2-40B4-BE49-F238E27FC236}">
                <a16:creationId xmlns:a16="http://schemas.microsoft.com/office/drawing/2014/main" id="{B4AE1AC9-D949-1869-222C-B4EAC9609B7C}"/>
              </a:ext>
            </a:extLst>
          </p:cNvPr>
          <p:cNvPicPr>
            <a:picLocks noChangeAspect="1"/>
          </p:cNvPicPr>
          <p:nvPr/>
        </p:nvPicPr>
        <p:blipFill rotWithShape="1">
          <a:blip r:embed="rId2"/>
          <a:srcRect l="1071" t="17477" r="79184" b="54935"/>
          <a:stretch/>
        </p:blipFill>
        <p:spPr>
          <a:xfrm>
            <a:off x="4012163" y="3291284"/>
            <a:ext cx="3489649" cy="2587709"/>
          </a:xfrm>
          <a:prstGeom prst="rect">
            <a:avLst/>
          </a:prstGeom>
        </p:spPr>
      </p:pic>
    </p:spTree>
    <p:extLst>
      <p:ext uri="{BB962C8B-B14F-4D97-AF65-F5344CB8AC3E}">
        <p14:creationId xmlns:p14="http://schemas.microsoft.com/office/powerpoint/2010/main" val="1989224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F68F59-A7A7-B25C-BE0A-F7DAF3C3CBB8}"/>
              </a:ext>
            </a:extLst>
          </p:cNvPr>
          <p:cNvSpPr txBox="1"/>
          <p:nvPr/>
        </p:nvSpPr>
        <p:spPr>
          <a:xfrm>
            <a:off x="372453" y="598217"/>
            <a:ext cx="11019453" cy="461665"/>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6) Top 5 most liked video’s from the given data and visualization?</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CF2D1386-029B-2E19-AC0A-FF1F07DE84A8}"/>
              </a:ext>
            </a:extLst>
          </p:cNvPr>
          <p:cNvSpPr txBox="1"/>
          <p:nvPr/>
        </p:nvSpPr>
        <p:spPr>
          <a:xfrm>
            <a:off x="121298" y="1110342"/>
            <a:ext cx="11094098" cy="1015663"/>
          </a:xfrm>
          <a:prstGeom prst="rect">
            <a:avLst/>
          </a:prstGeom>
          <a:noFill/>
        </p:spPr>
        <p:txBody>
          <a:bodyPr wrap="square" rtlCol="0">
            <a:spAutoFit/>
          </a:bodyPr>
          <a:lstStyle/>
          <a:p>
            <a:r>
              <a:rPr lang="en-IN" sz="2000" dirty="0">
                <a:latin typeface="Gill Sans MT" panose="020B0502020104020203" pitchFamily="34" charset="0"/>
              </a:rPr>
              <a:t>Ans) Here I used filters and select only highest 5 values in the </a:t>
            </a:r>
            <a:r>
              <a:rPr lang="en-IN" sz="2000" dirty="0" err="1">
                <a:latin typeface="Gill Sans MT" panose="020B0502020104020203" pitchFamily="34" charset="0"/>
              </a:rPr>
              <a:t>no.of</a:t>
            </a:r>
            <a:r>
              <a:rPr lang="en-IN" sz="2000" dirty="0">
                <a:latin typeface="Gill Sans MT" panose="020B0502020104020203" pitchFamily="34" charset="0"/>
              </a:rPr>
              <a:t> likes column and select the column chart from </a:t>
            </a:r>
            <a:r>
              <a:rPr lang="en-IN" sz="2000" dirty="0" err="1">
                <a:latin typeface="Gill Sans MT" panose="020B0502020104020203" pitchFamily="34" charset="0"/>
              </a:rPr>
              <a:t>visualizations.Drag</a:t>
            </a:r>
            <a:r>
              <a:rPr lang="en-IN" sz="2000" dirty="0">
                <a:latin typeface="Gill Sans MT" panose="020B0502020104020203" pitchFamily="34" charset="0"/>
              </a:rPr>
              <a:t> the </a:t>
            </a:r>
            <a:r>
              <a:rPr lang="en-IN" sz="2000">
                <a:latin typeface="Gill Sans MT" panose="020B0502020104020203" pitchFamily="34" charset="0"/>
              </a:rPr>
              <a:t>video title </a:t>
            </a:r>
            <a:r>
              <a:rPr lang="en-IN" sz="2000" dirty="0">
                <a:latin typeface="Gill Sans MT" panose="020B0502020104020203" pitchFamily="34" charset="0"/>
              </a:rPr>
              <a:t>into x-axis and </a:t>
            </a:r>
            <a:r>
              <a:rPr lang="en-IN" sz="2000" dirty="0" err="1">
                <a:latin typeface="Gill Sans MT" panose="020B0502020104020203" pitchFamily="34" charset="0"/>
              </a:rPr>
              <a:t>no.of</a:t>
            </a:r>
            <a:r>
              <a:rPr lang="en-IN" sz="2000" dirty="0">
                <a:latin typeface="Gill Sans MT" panose="020B0502020104020203" pitchFamily="34" charset="0"/>
              </a:rPr>
              <a:t> likes into the y-</a:t>
            </a:r>
            <a:r>
              <a:rPr lang="en-IN" sz="2000" dirty="0" err="1">
                <a:latin typeface="Gill Sans MT" panose="020B0502020104020203" pitchFamily="34" charset="0"/>
              </a:rPr>
              <a:t>axis.In</a:t>
            </a:r>
            <a:r>
              <a:rPr lang="en-IN" sz="2000" dirty="0">
                <a:latin typeface="Gill Sans MT" panose="020B0502020104020203" pitchFamily="34" charset="0"/>
              </a:rPr>
              <a:t> the below we can see the video links on the x-axis. </a:t>
            </a:r>
          </a:p>
        </p:txBody>
      </p:sp>
      <p:pic>
        <p:nvPicPr>
          <p:cNvPr id="6" name="Picture 5">
            <a:extLst>
              <a:ext uri="{FF2B5EF4-FFF2-40B4-BE49-F238E27FC236}">
                <a16:creationId xmlns:a16="http://schemas.microsoft.com/office/drawing/2014/main" id="{E6E6E00F-1355-F595-4833-263FF9E1C7C2}"/>
              </a:ext>
            </a:extLst>
          </p:cNvPr>
          <p:cNvPicPr>
            <a:picLocks noChangeAspect="1"/>
          </p:cNvPicPr>
          <p:nvPr/>
        </p:nvPicPr>
        <p:blipFill rotWithShape="1">
          <a:blip r:embed="rId2"/>
          <a:srcRect l="23189" t="42718" r="50000" b="13013"/>
          <a:stretch/>
        </p:blipFill>
        <p:spPr>
          <a:xfrm>
            <a:off x="3088433" y="2037362"/>
            <a:ext cx="4702628" cy="4120954"/>
          </a:xfrm>
          <a:prstGeom prst="rect">
            <a:avLst/>
          </a:prstGeom>
        </p:spPr>
      </p:pic>
    </p:spTree>
    <p:extLst>
      <p:ext uri="{BB962C8B-B14F-4D97-AF65-F5344CB8AC3E}">
        <p14:creationId xmlns:p14="http://schemas.microsoft.com/office/powerpoint/2010/main" val="1562475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8AA345-E09E-34A8-538E-C97C6EC25B5C}"/>
              </a:ext>
            </a:extLst>
          </p:cNvPr>
          <p:cNvSpPr txBox="1"/>
          <p:nvPr/>
        </p:nvSpPr>
        <p:spPr>
          <a:xfrm>
            <a:off x="502298" y="279919"/>
            <a:ext cx="10870163" cy="830997"/>
          </a:xfrm>
          <a:prstGeom prst="rect">
            <a:avLst/>
          </a:prstGeom>
          <a:noFill/>
        </p:spPr>
        <p:txBody>
          <a:bodyPr wrap="square" rtlCol="0">
            <a:spAutoFit/>
          </a:bodyPr>
          <a:lstStyle/>
          <a:p>
            <a:r>
              <a:rPr lang="en-US" sz="2400" dirty="0">
                <a:solidFill>
                  <a:srgbClr val="FF0000"/>
                </a:solidFill>
                <a:latin typeface="Gill Sans MT" panose="020B0502020104020203" pitchFamily="34" charset="0"/>
              </a:rPr>
              <a:t>7) How many male and female creators are there from the given data and represent</a:t>
            </a:r>
          </a:p>
          <a:p>
            <a:r>
              <a:rPr lang="en-US" sz="2400" dirty="0">
                <a:solidFill>
                  <a:srgbClr val="FF0000"/>
                </a:solidFill>
                <a:latin typeface="Gill Sans MT" panose="020B0502020104020203" pitchFamily="34" charset="0"/>
              </a:rPr>
              <a:t>the visualization in hierarchical structure?</a:t>
            </a:r>
            <a:endParaRPr lang="en-IN" sz="2400" dirty="0">
              <a:solidFill>
                <a:srgbClr val="FF0000"/>
              </a:solidFill>
              <a:latin typeface="Gill Sans MT" panose="020B0502020104020203" pitchFamily="34" charset="0"/>
            </a:endParaRPr>
          </a:p>
        </p:txBody>
      </p:sp>
      <p:sp>
        <p:nvSpPr>
          <p:cNvPr id="3" name="TextBox 2">
            <a:extLst>
              <a:ext uri="{FF2B5EF4-FFF2-40B4-BE49-F238E27FC236}">
                <a16:creationId xmlns:a16="http://schemas.microsoft.com/office/drawing/2014/main" id="{56054795-0077-AE65-0DD9-3E135B6F8977}"/>
              </a:ext>
            </a:extLst>
          </p:cNvPr>
          <p:cNvSpPr txBox="1"/>
          <p:nvPr/>
        </p:nvSpPr>
        <p:spPr>
          <a:xfrm>
            <a:off x="278362" y="1371601"/>
            <a:ext cx="11318033" cy="1631216"/>
          </a:xfrm>
          <a:prstGeom prst="rect">
            <a:avLst/>
          </a:prstGeom>
          <a:noFill/>
        </p:spPr>
        <p:txBody>
          <a:bodyPr wrap="square" rtlCol="0">
            <a:spAutoFit/>
          </a:bodyPr>
          <a:lstStyle/>
          <a:p>
            <a:r>
              <a:rPr lang="en-IN" sz="2000" dirty="0">
                <a:latin typeface="Gill Sans MT" panose="020B0502020104020203" pitchFamily="34" charset="0"/>
              </a:rPr>
              <a:t>Ans) In the fields select the creators genders right click and create new hierarchy for the creators gender and select the </a:t>
            </a:r>
            <a:r>
              <a:rPr lang="en-IN" sz="2000" dirty="0" err="1">
                <a:latin typeface="Gill Sans MT" panose="020B0502020104020203" pitchFamily="34" charset="0"/>
              </a:rPr>
              <a:t>stracked</a:t>
            </a:r>
            <a:r>
              <a:rPr lang="en-IN" sz="2000" dirty="0">
                <a:latin typeface="Gill Sans MT" panose="020B0502020104020203" pitchFamily="34" charset="0"/>
              </a:rPr>
              <a:t> column chart from the visualization and drag the creator gender and hierarchy creator gender on the x-axis and count of creator name on the y-axis and in the filters filter the gender column with male and female and we get the count of male and female creators.</a:t>
            </a:r>
          </a:p>
          <a:p>
            <a:r>
              <a:rPr lang="en-IN" sz="2000" dirty="0">
                <a:latin typeface="Gill Sans MT" panose="020B0502020104020203" pitchFamily="34" charset="0"/>
              </a:rPr>
              <a:t>There are </a:t>
            </a:r>
            <a:r>
              <a:rPr lang="en-IN" sz="2000" dirty="0">
                <a:solidFill>
                  <a:srgbClr val="D60093"/>
                </a:solidFill>
                <a:latin typeface="Gill Sans MT" panose="020B0502020104020203" pitchFamily="34" charset="0"/>
              </a:rPr>
              <a:t>85 female </a:t>
            </a:r>
            <a:r>
              <a:rPr lang="en-IN" sz="2000" dirty="0">
                <a:latin typeface="Gill Sans MT" panose="020B0502020104020203" pitchFamily="34" charset="0"/>
              </a:rPr>
              <a:t>creators and </a:t>
            </a:r>
            <a:r>
              <a:rPr lang="en-IN" sz="2000" dirty="0">
                <a:solidFill>
                  <a:srgbClr val="0070C0"/>
                </a:solidFill>
                <a:latin typeface="Gill Sans MT" panose="020B0502020104020203" pitchFamily="34" charset="0"/>
              </a:rPr>
              <a:t>561 male </a:t>
            </a:r>
            <a:r>
              <a:rPr lang="en-IN" sz="2000" dirty="0">
                <a:latin typeface="Gill Sans MT" panose="020B0502020104020203" pitchFamily="34" charset="0"/>
              </a:rPr>
              <a:t>creators. </a:t>
            </a:r>
          </a:p>
        </p:txBody>
      </p:sp>
      <p:pic>
        <p:nvPicPr>
          <p:cNvPr id="5" name="Picture 4">
            <a:extLst>
              <a:ext uri="{FF2B5EF4-FFF2-40B4-BE49-F238E27FC236}">
                <a16:creationId xmlns:a16="http://schemas.microsoft.com/office/drawing/2014/main" id="{C82857F4-8E9E-1F85-FE33-FBFC1BC8B03F}"/>
              </a:ext>
            </a:extLst>
          </p:cNvPr>
          <p:cNvPicPr>
            <a:picLocks noChangeAspect="1"/>
          </p:cNvPicPr>
          <p:nvPr/>
        </p:nvPicPr>
        <p:blipFill rotWithShape="1">
          <a:blip r:embed="rId2"/>
          <a:srcRect l="39796" t="34932" r="31352" b="20366"/>
          <a:stretch/>
        </p:blipFill>
        <p:spPr>
          <a:xfrm>
            <a:off x="3977949" y="3002817"/>
            <a:ext cx="4046378" cy="3327260"/>
          </a:xfrm>
          <a:prstGeom prst="rect">
            <a:avLst/>
          </a:prstGeom>
        </p:spPr>
      </p:pic>
    </p:spTree>
    <p:extLst>
      <p:ext uri="{BB962C8B-B14F-4D97-AF65-F5344CB8AC3E}">
        <p14:creationId xmlns:p14="http://schemas.microsoft.com/office/powerpoint/2010/main" val="1608649923"/>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{8DAC7F36-1B37-4E41-8D27-3CDA07D5313F}tf11437505_win32</Template>
  <TotalTime>869</TotalTime>
  <Words>1054</Words>
  <Application>Microsoft Office PowerPoint</Application>
  <PresentationFormat>Widescreen</PresentationFormat>
  <Paragraphs>40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Bradley Hand ITC</vt:lpstr>
      <vt:lpstr>Calibri</vt:lpstr>
      <vt:lpstr>Georgia Pro Cond Light</vt:lpstr>
      <vt:lpstr>Gill Sans MT</vt:lpstr>
      <vt:lpstr>Speak Pro</vt:lpstr>
      <vt:lpstr>RetrospectVTI</vt:lpstr>
      <vt:lpstr>POWER BI CAPSTONE-1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CAPSTONE-1</dc:title>
  <dc:creator>akhilesh aminigadda</dc:creator>
  <cp:lastModifiedBy>akhilesh aminigadda</cp:lastModifiedBy>
  <cp:revision>1</cp:revision>
  <dcterms:created xsi:type="dcterms:W3CDTF">2023-03-02T06:04:13Z</dcterms:created>
  <dcterms:modified xsi:type="dcterms:W3CDTF">2023-03-17T11:51:02Z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